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4"/>
  </p:notesMasterIdLst>
  <p:handoutMasterIdLst>
    <p:handoutMasterId r:id="rId65"/>
  </p:handoutMasterIdLst>
  <p:sldIdLst>
    <p:sldId id="256" r:id="rId5"/>
    <p:sldId id="257" r:id="rId6"/>
    <p:sldId id="1509" r:id="rId7"/>
    <p:sldId id="1511" r:id="rId8"/>
    <p:sldId id="1518" r:id="rId9"/>
    <p:sldId id="1510" r:id="rId10"/>
    <p:sldId id="1517" r:id="rId11"/>
    <p:sldId id="1516" r:id="rId12"/>
    <p:sldId id="1521" r:id="rId13"/>
    <p:sldId id="1519" r:id="rId14"/>
    <p:sldId id="1567" r:id="rId15"/>
    <p:sldId id="1520" r:id="rId16"/>
    <p:sldId id="265" r:id="rId17"/>
    <p:sldId id="260" r:id="rId18"/>
    <p:sldId id="1524" r:id="rId19"/>
    <p:sldId id="267" r:id="rId20"/>
    <p:sldId id="266" r:id="rId21"/>
    <p:sldId id="263" r:id="rId22"/>
    <p:sldId id="1523" r:id="rId23"/>
    <p:sldId id="1529" r:id="rId24"/>
    <p:sldId id="1528" r:id="rId25"/>
    <p:sldId id="1526" r:id="rId26"/>
    <p:sldId id="1540" r:id="rId27"/>
    <p:sldId id="1542" r:id="rId28"/>
    <p:sldId id="1544" r:id="rId29"/>
    <p:sldId id="1543" r:id="rId30"/>
    <p:sldId id="1531" r:id="rId31"/>
    <p:sldId id="1545" r:id="rId32"/>
    <p:sldId id="1546" r:id="rId33"/>
    <p:sldId id="1532" r:id="rId34"/>
    <p:sldId id="1547" r:id="rId35"/>
    <p:sldId id="1548" r:id="rId36"/>
    <p:sldId id="1556" r:id="rId37"/>
    <p:sldId id="1533" r:id="rId38"/>
    <p:sldId id="1534" r:id="rId39"/>
    <p:sldId id="1537" r:id="rId40"/>
    <p:sldId id="1538" r:id="rId41"/>
    <p:sldId id="1539" r:id="rId42"/>
    <p:sldId id="1535" r:id="rId43"/>
    <p:sldId id="1549" r:id="rId44"/>
    <p:sldId id="1550" r:id="rId45"/>
    <p:sldId id="1551" r:id="rId46"/>
    <p:sldId id="1552" r:id="rId47"/>
    <p:sldId id="1553" r:id="rId48"/>
    <p:sldId id="1536" r:id="rId49"/>
    <p:sldId id="1513" r:id="rId50"/>
    <p:sldId id="1514" r:id="rId51"/>
    <p:sldId id="1555" r:id="rId52"/>
    <p:sldId id="1522" r:id="rId53"/>
    <p:sldId id="1559" r:id="rId54"/>
    <p:sldId id="1560" r:id="rId55"/>
    <p:sldId id="1557" r:id="rId56"/>
    <p:sldId id="1561" r:id="rId57"/>
    <p:sldId id="1562" r:id="rId58"/>
    <p:sldId id="1564" r:id="rId59"/>
    <p:sldId id="1565" r:id="rId60"/>
    <p:sldId id="1566" r:id="rId61"/>
    <p:sldId id="268" r:id="rId62"/>
    <p:sldId id="1569"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8571" autoAdjust="0"/>
  </p:normalViewPr>
  <p:slideViewPr>
    <p:cSldViewPr snapToGrid="0">
      <p:cViewPr varScale="1">
        <p:scale>
          <a:sx n="87" d="100"/>
          <a:sy n="87" d="100"/>
        </p:scale>
        <p:origin x="1512" y="78"/>
      </p:cViewPr>
      <p:guideLst/>
    </p:cSldViewPr>
  </p:slideViewPr>
  <p:notesTextViewPr>
    <p:cViewPr>
      <p:scale>
        <a:sx n="1" d="1"/>
        <a:sy n="1" d="1"/>
      </p:scale>
      <p:origin x="0" y="0"/>
    </p:cViewPr>
  </p:notesTextViewPr>
  <p:sorterViewPr>
    <p:cViewPr>
      <p:scale>
        <a:sx n="100" d="100"/>
        <a:sy n="100" d="100"/>
      </p:scale>
      <p:origin x="0" y="-1972"/>
    </p:cViewPr>
  </p:sorter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5D1EC30-5B0B-48D0-A1A8-66A96720DF24}" type="datetimeFigureOut">
              <a:rPr lang="en-US" smtClean="0"/>
              <a:t>9/10/2026</a:t>
            </a:fld>
            <a:endParaRPr lang="en-US" dirty="0"/>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8FBFCE-2205-4B9C-81E5-532E0690D8C1}" type="slidenum">
              <a:rPr lang="en-US" smtClean="0"/>
              <a:t>‹#›</a:t>
            </a:fld>
            <a:endParaRPr lang="en-US" dirty="0"/>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28T13:15:09.476"/>
    </inkml:context>
    <inkml:brush xml:id="br0">
      <inkml:brushProperty name="width" value="0.2" units="cm"/>
      <inkml:brushProperty name="height" value="0.4" units="cm"/>
      <inkml:brushProperty name="color" value="#A9D8FF"/>
      <inkml:brushProperty name="tip" value="rectangle"/>
      <inkml:brushProperty name="rasterOp" value="maskPen"/>
      <inkml:brushProperty name="ignorePressure" value="1"/>
    </inkml:brush>
  </inkml:definitions>
  <inkml:trace contextRef="#ctx0" brushRef="#br0">0 0,'3732'0,"-3710"0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28T13:16:57.311"/>
    </inkml:context>
    <inkml:brush xml:id="br0">
      <inkml:brushProperty name="width" value="0.2" units="cm"/>
      <inkml:brushProperty name="height" value="0.4" units="cm"/>
      <inkml:brushProperty name="color" value="#A9D8FF"/>
      <inkml:brushProperty name="tip" value="rectangle"/>
      <inkml:brushProperty name="rasterOp" value="maskPen"/>
      <inkml:brushProperty name="ignorePressure" value="1"/>
    </inkml:brush>
  </inkml:definitions>
  <inkml:trace contextRef="#ctx0" brushRef="#br0">1 1,'1218'0,"-1193"0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28T13:19:30.438"/>
    </inkml:context>
    <inkml:brush xml:id="br0">
      <inkml:brushProperty name="width" value="0.2" units="cm"/>
      <inkml:brushProperty name="height" value="0.4" units="cm"/>
      <inkml:brushProperty name="color" value="#A9D8FF"/>
      <inkml:brushProperty name="tip" value="rectangle"/>
      <inkml:brushProperty name="rasterOp" value="maskPen"/>
      <inkml:brushProperty name="ignorePressure" value="1"/>
    </inkml:brush>
  </inkml:definitions>
  <inkml:trace contextRef="#ctx0" brushRef="#br0">0 1,'4925'0,"-4903"0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28T13:19:34.149"/>
    </inkml:context>
    <inkml:brush xml:id="br0">
      <inkml:brushProperty name="width" value="0.2" units="cm"/>
      <inkml:brushProperty name="height" value="0.4" units="cm"/>
      <inkml:brushProperty name="color" value="#A9D8FF"/>
      <inkml:brushProperty name="tip" value="rectangle"/>
      <inkml:brushProperty name="rasterOp" value="maskPen"/>
      <inkml:brushProperty name="ignorePressure" value="1"/>
    </inkml:brush>
  </inkml:definitions>
  <inkml:trace contextRef="#ctx0" brushRef="#br0">1 0,'1748'0,"-1726"0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28T13:19:43.011"/>
    </inkml:context>
    <inkml:brush xml:id="br0">
      <inkml:brushProperty name="width" value="0.2" units="cm"/>
      <inkml:brushProperty name="height" value="0.4" units="cm"/>
      <inkml:brushProperty name="color" value="#A9D8FF"/>
      <inkml:brushProperty name="tip" value="rectangle"/>
      <inkml:brushProperty name="rasterOp" value="maskPen"/>
      <inkml:brushProperty name="ignorePressure" value="1"/>
    </inkml:brush>
  </inkml:definitions>
  <inkml:trace contextRef="#ctx0" brushRef="#br0">0 0,'4950'0,"-4928"0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28T13:19:47.217"/>
    </inkml:context>
    <inkml:brush xml:id="br0">
      <inkml:brushProperty name="width" value="0.2" units="cm"/>
      <inkml:brushProperty name="height" value="0.4" units="cm"/>
      <inkml:brushProperty name="color" value="#A9D8FF"/>
      <inkml:brushProperty name="tip" value="rectangle"/>
      <inkml:brushProperty name="rasterOp" value="maskPen"/>
      <inkml:brushProperty name="ignorePressure" value="1"/>
    </inkml:brush>
  </inkml:definitions>
  <inkml:trace contextRef="#ctx0" brushRef="#br0">1 1,'5001'0,"-4978"0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28T13:19:51.161"/>
    </inkml:context>
    <inkml:brush xml:id="br0">
      <inkml:brushProperty name="width" value="0.2" units="cm"/>
      <inkml:brushProperty name="height" value="0.4" units="cm"/>
      <inkml:brushProperty name="color" value="#A9D8FF"/>
      <inkml:brushProperty name="tip" value="rectangle"/>
      <inkml:brushProperty name="rasterOp" value="maskPen"/>
      <inkml:brushProperty name="ignorePressure" value="1"/>
    </inkml:brush>
  </inkml:definitions>
  <inkml:trace contextRef="#ctx0" brushRef="#br0">1 1,'4525'0,"-4503"0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28T13:19:55.504"/>
    </inkml:context>
    <inkml:brush xml:id="br0">
      <inkml:brushProperty name="width" value="0.2" units="cm"/>
      <inkml:brushProperty name="height" value="0.4" units="cm"/>
      <inkml:brushProperty name="color" value="#A9D8FF"/>
      <inkml:brushProperty name="tip" value="rectangle"/>
      <inkml:brushProperty name="rasterOp" value="maskPen"/>
      <inkml:brushProperty name="ignorePressure" value="1"/>
    </inkml:brush>
  </inkml:definitions>
  <inkml:trace contextRef="#ctx0" brushRef="#br0">1 1,'3186'0,"-3158"0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28T13:15:13.886"/>
    </inkml:context>
    <inkml:brush xml:id="br0">
      <inkml:brushProperty name="width" value="0.2" units="cm"/>
      <inkml:brushProperty name="height" value="0.4" units="cm"/>
      <inkml:brushProperty name="color" value="#A9D8FF"/>
      <inkml:brushProperty name="tip" value="rectangle"/>
      <inkml:brushProperty name="rasterOp" value="maskPen"/>
      <inkml:brushProperty name="ignorePressure" value="1"/>
    </inkml:brush>
  </inkml:definitions>
  <inkml:trace contextRef="#ctx0" brushRef="#br0">0 1,'3461'0,"-3435"0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28T13:15:18.759"/>
    </inkml:context>
    <inkml:brush xml:id="br0">
      <inkml:brushProperty name="width" value="0.2" units="cm"/>
      <inkml:brushProperty name="height" value="0.4" units="cm"/>
      <inkml:brushProperty name="color" value="#A9D8FF"/>
      <inkml:brushProperty name="tip" value="rectangle"/>
      <inkml:brushProperty name="rasterOp" value="maskPen"/>
      <inkml:brushProperty name="ignorePressure" value="1"/>
    </inkml:brush>
  </inkml:definitions>
  <inkml:trace contextRef="#ctx0" brushRef="#br0">1 1,'3889'0,"-3867"0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28T13:16:36.763"/>
    </inkml:context>
    <inkml:brush xml:id="br0">
      <inkml:brushProperty name="width" value="0.2" units="cm"/>
      <inkml:brushProperty name="height" value="0.4" units="cm"/>
      <inkml:brushProperty name="color" value="#A9D8FF"/>
      <inkml:brushProperty name="tip" value="rectangle"/>
      <inkml:brushProperty name="rasterOp" value="maskPen"/>
      <inkml:brushProperty name="ignorePressure" value="1"/>
    </inkml:brush>
  </inkml:definitions>
  <inkml:trace contextRef="#ctx0" brushRef="#br0">0 1,'1906'0,"-1884"0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28T13:16:40.953"/>
    </inkml:context>
    <inkml:brush xml:id="br0">
      <inkml:brushProperty name="width" value="0.2" units="cm"/>
      <inkml:brushProperty name="height" value="0.4" units="cm"/>
      <inkml:brushProperty name="color" value="#A9D8FF"/>
      <inkml:brushProperty name="tip" value="rectangle"/>
      <inkml:brushProperty name="rasterOp" value="maskPen"/>
      <inkml:brushProperty name="ignorePressure" value="1"/>
    </inkml:brush>
  </inkml:definitions>
  <inkml:trace contextRef="#ctx0" brushRef="#br0">0 1,'3610'0,"-3579"0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28T13:16:42.230"/>
    </inkml:context>
    <inkml:brush xml:id="br0">
      <inkml:brushProperty name="width" value="0.2" units="cm"/>
      <inkml:brushProperty name="height" value="0.4" units="cm"/>
      <inkml:brushProperty name="color" value="#A9D8FF"/>
      <inkml:brushProperty name="tip" value="rectangle"/>
      <inkml:brushProperty name="rasterOp" value="maskPen"/>
      <inkml:brushProperty name="ignorePressure" value="1"/>
    </inkml:brush>
  </inkml:definitions>
  <inkml:trace contextRef="#ctx0" brushRef="#br0">0 1,'901'0,"-878"0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28T13:16:46.026"/>
    </inkml:context>
    <inkml:brush xml:id="br0">
      <inkml:brushProperty name="width" value="0.2" units="cm"/>
      <inkml:brushProperty name="height" value="0.4" units="cm"/>
      <inkml:brushProperty name="color" value="#A9D8FF"/>
      <inkml:brushProperty name="tip" value="rectangle"/>
      <inkml:brushProperty name="rasterOp" value="maskPen"/>
      <inkml:brushProperty name="ignorePressure" value="1"/>
    </inkml:brush>
  </inkml:definitions>
  <inkml:trace contextRef="#ctx0" brushRef="#br0">0 0,'4076'0,"-4052"0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28T13:16:50.713"/>
    </inkml:context>
    <inkml:brush xml:id="br0">
      <inkml:brushProperty name="width" value="0.2" units="cm"/>
      <inkml:brushProperty name="height" value="0.4" units="cm"/>
      <inkml:brushProperty name="color" value="#A9D8FF"/>
      <inkml:brushProperty name="tip" value="rectangle"/>
      <inkml:brushProperty name="rasterOp" value="maskPen"/>
      <inkml:brushProperty name="ignorePressure" value="1"/>
    </inkml:brush>
  </inkml:definitions>
  <inkml:trace contextRef="#ctx0" brushRef="#br0">1 0,'4182'0,"-4160"0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28T13:16:54.284"/>
    </inkml:context>
    <inkml:brush xml:id="br0">
      <inkml:brushProperty name="width" value="0.2" units="cm"/>
      <inkml:brushProperty name="height" value="0.4" units="cm"/>
      <inkml:brushProperty name="color" value="#A9D8FF"/>
      <inkml:brushProperty name="tip" value="rectangle"/>
      <inkml:brushProperty name="rasterOp" value="maskPen"/>
      <inkml:brushProperty name="ignorePressure" value="1"/>
    </inkml:brush>
  </inkml:definitions>
  <inkml:trace contextRef="#ctx0" brushRef="#br0">0 0,'4193'0,"-4162"0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F68A4D-42A7-45F7-9930-00E8DCB48D7E}" type="datetimeFigureOut">
              <a:rPr lang="en-US" smtClean="0"/>
              <a:t>9/10/2026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DD6F49-EBB7-4CCF-97A8-E526BB28BB69}" type="slidenum">
              <a:rPr lang="en-US" smtClean="0"/>
              <a:t>‹#›</a:t>
            </a:fld>
            <a:endParaRPr lang="en-US" dirty="0"/>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FDD6F49-EBB7-4CCF-97A8-E526BB28BB69}" type="slidenum">
              <a:rPr lang="en-US" smtClean="0"/>
              <a:t>1</a:t>
            </a:fld>
            <a:endParaRPr lang="en-US" dirty="0"/>
          </a:p>
        </p:txBody>
      </p:sp>
    </p:spTree>
    <p:extLst>
      <p:ext uri="{BB962C8B-B14F-4D97-AF65-F5344CB8AC3E}">
        <p14:creationId xmlns:p14="http://schemas.microsoft.com/office/powerpoint/2010/main" val="5243373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FDD6F49-EBB7-4CCF-97A8-E526BB28BB69}" type="slidenum">
              <a:rPr lang="en-US" smtClean="0"/>
              <a:t>10</a:t>
            </a:fld>
            <a:endParaRPr lang="en-US" dirty="0"/>
          </a:p>
        </p:txBody>
      </p:sp>
    </p:spTree>
    <p:extLst>
      <p:ext uri="{BB962C8B-B14F-4D97-AF65-F5344CB8AC3E}">
        <p14:creationId xmlns:p14="http://schemas.microsoft.com/office/powerpoint/2010/main" val="20690053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10839-A1F0-26B9-C67E-665A133C40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4685AF-2BC0-CBB2-C944-2569BA3EDB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8A1436-444E-3ACE-9E33-F36D1F7CC52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2138451-4E6B-6768-4ECF-FB048509F140}"/>
              </a:ext>
            </a:extLst>
          </p:cNvPr>
          <p:cNvSpPr>
            <a:spLocks noGrp="1"/>
          </p:cNvSpPr>
          <p:nvPr>
            <p:ph type="sldNum" sz="quarter" idx="5"/>
          </p:nvPr>
        </p:nvSpPr>
        <p:spPr/>
        <p:txBody>
          <a:bodyPr/>
          <a:lstStyle/>
          <a:p>
            <a:fld id="{BFDD6F49-EBB7-4CCF-97A8-E526BB28BB69}" type="slidenum">
              <a:rPr lang="en-US" smtClean="0"/>
              <a:t>11</a:t>
            </a:fld>
            <a:endParaRPr lang="en-US" dirty="0"/>
          </a:p>
        </p:txBody>
      </p:sp>
    </p:spTree>
    <p:extLst>
      <p:ext uri="{BB962C8B-B14F-4D97-AF65-F5344CB8AC3E}">
        <p14:creationId xmlns:p14="http://schemas.microsoft.com/office/powerpoint/2010/main" val="409401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FDD6F49-EBB7-4CCF-97A8-E526BB28BB69}" type="slidenum">
              <a:rPr lang="en-US" smtClean="0"/>
              <a:t>12</a:t>
            </a:fld>
            <a:endParaRPr lang="en-US" dirty="0"/>
          </a:p>
        </p:txBody>
      </p:sp>
    </p:spTree>
    <p:extLst>
      <p:ext uri="{BB962C8B-B14F-4D97-AF65-F5344CB8AC3E}">
        <p14:creationId xmlns:p14="http://schemas.microsoft.com/office/powerpoint/2010/main" val="37123695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FDD6F49-EBB7-4CCF-97A8-E526BB28BB69}" type="slidenum">
              <a:rPr lang="en-US" smtClean="0"/>
              <a:t>13</a:t>
            </a:fld>
            <a:endParaRPr lang="en-US" dirty="0"/>
          </a:p>
        </p:txBody>
      </p:sp>
    </p:spTree>
    <p:extLst>
      <p:ext uri="{BB962C8B-B14F-4D97-AF65-F5344CB8AC3E}">
        <p14:creationId xmlns:p14="http://schemas.microsoft.com/office/powerpoint/2010/main" val="31456530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FDD6F49-EBB7-4CCF-97A8-E526BB28BB69}" type="slidenum">
              <a:rPr lang="en-US" smtClean="0"/>
              <a:t>14</a:t>
            </a:fld>
            <a:endParaRPr lang="en-US" dirty="0"/>
          </a:p>
        </p:txBody>
      </p:sp>
    </p:spTree>
    <p:extLst>
      <p:ext uri="{BB962C8B-B14F-4D97-AF65-F5344CB8AC3E}">
        <p14:creationId xmlns:p14="http://schemas.microsoft.com/office/powerpoint/2010/main" val="3540793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3E525-EF9E-F8EB-1C62-052C88F6D5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941863-FD16-B7D3-D694-ED658A19D9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7B71E8-85C7-71B7-8C94-1BCB3BCBD725}"/>
              </a:ext>
            </a:extLst>
          </p:cNvPr>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51CCEF92-50C0-B89F-86DC-807B60ED27BE}"/>
              </a:ext>
            </a:extLst>
          </p:cNvPr>
          <p:cNvSpPr>
            <a:spLocks noGrp="1"/>
          </p:cNvSpPr>
          <p:nvPr>
            <p:ph type="sldNum" sz="quarter" idx="5"/>
          </p:nvPr>
        </p:nvSpPr>
        <p:spPr/>
        <p:txBody>
          <a:bodyPr/>
          <a:lstStyle/>
          <a:p>
            <a:fld id="{BFDD6F49-EBB7-4CCF-97A8-E526BB28BB69}" type="slidenum">
              <a:rPr lang="en-US" smtClean="0"/>
              <a:t>15</a:t>
            </a:fld>
            <a:endParaRPr lang="en-US" dirty="0"/>
          </a:p>
        </p:txBody>
      </p:sp>
    </p:spTree>
    <p:extLst>
      <p:ext uri="{BB962C8B-B14F-4D97-AF65-F5344CB8AC3E}">
        <p14:creationId xmlns:p14="http://schemas.microsoft.com/office/powerpoint/2010/main" val="9820083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FDD6F49-EBB7-4CCF-97A8-E526BB28BB69}" type="slidenum">
              <a:rPr lang="en-US" smtClean="0"/>
              <a:t>16</a:t>
            </a:fld>
            <a:endParaRPr lang="en-US" dirty="0"/>
          </a:p>
        </p:txBody>
      </p:sp>
    </p:spTree>
    <p:extLst>
      <p:ext uri="{BB962C8B-B14F-4D97-AF65-F5344CB8AC3E}">
        <p14:creationId xmlns:p14="http://schemas.microsoft.com/office/powerpoint/2010/main" val="413066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FDD6F49-EBB7-4CCF-97A8-E526BB28BB69}" type="slidenum">
              <a:rPr lang="en-US" smtClean="0"/>
              <a:t>17</a:t>
            </a:fld>
            <a:endParaRPr lang="en-US" dirty="0"/>
          </a:p>
        </p:txBody>
      </p:sp>
    </p:spTree>
    <p:extLst>
      <p:ext uri="{BB962C8B-B14F-4D97-AF65-F5344CB8AC3E}">
        <p14:creationId xmlns:p14="http://schemas.microsoft.com/office/powerpoint/2010/main" val="39952752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BFDD6F49-EBB7-4CCF-97A8-E526BB28BB69}" type="slidenum">
              <a:rPr lang="en-US" smtClean="0"/>
              <a:t>18</a:t>
            </a:fld>
            <a:endParaRPr lang="en-US" dirty="0"/>
          </a:p>
        </p:txBody>
      </p:sp>
    </p:spTree>
    <p:extLst>
      <p:ext uri="{BB962C8B-B14F-4D97-AF65-F5344CB8AC3E}">
        <p14:creationId xmlns:p14="http://schemas.microsoft.com/office/powerpoint/2010/main" val="30292507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CA7E0-DB5E-5926-3BA4-5543EC8E92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1524E4-BB68-EE26-FE41-0C9578C191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A5D2C4-0351-F01A-25C8-5FA9453FA9F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F78112-3DF5-BFED-74E8-F55512E67D4C}"/>
              </a:ext>
            </a:extLst>
          </p:cNvPr>
          <p:cNvSpPr>
            <a:spLocks noGrp="1"/>
          </p:cNvSpPr>
          <p:nvPr>
            <p:ph type="sldNum" sz="quarter" idx="5"/>
          </p:nvPr>
        </p:nvSpPr>
        <p:spPr/>
        <p:txBody>
          <a:bodyPr/>
          <a:lstStyle/>
          <a:p>
            <a:fld id="{BFDD6F49-EBB7-4CCF-97A8-E526BB28BB69}" type="slidenum">
              <a:rPr lang="en-US" smtClean="0"/>
              <a:t>20</a:t>
            </a:fld>
            <a:endParaRPr lang="en-US" dirty="0"/>
          </a:p>
        </p:txBody>
      </p:sp>
    </p:spTree>
    <p:extLst>
      <p:ext uri="{BB962C8B-B14F-4D97-AF65-F5344CB8AC3E}">
        <p14:creationId xmlns:p14="http://schemas.microsoft.com/office/powerpoint/2010/main" val="4041047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FDD6F49-EBB7-4CCF-97A8-E526BB28BB69}" type="slidenum">
              <a:rPr lang="en-US" smtClean="0"/>
              <a:t>2</a:t>
            </a:fld>
            <a:endParaRPr lang="en-US" dirty="0"/>
          </a:p>
        </p:txBody>
      </p:sp>
    </p:spTree>
    <p:extLst>
      <p:ext uri="{BB962C8B-B14F-4D97-AF65-F5344CB8AC3E}">
        <p14:creationId xmlns:p14="http://schemas.microsoft.com/office/powerpoint/2010/main" val="37863792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FDD6F49-EBB7-4CCF-97A8-E526BB28BB69}" type="slidenum">
              <a:rPr lang="en-US" smtClean="0"/>
              <a:t>21</a:t>
            </a:fld>
            <a:endParaRPr lang="en-US" dirty="0"/>
          </a:p>
        </p:txBody>
      </p:sp>
    </p:spTree>
    <p:extLst>
      <p:ext uri="{BB962C8B-B14F-4D97-AF65-F5344CB8AC3E}">
        <p14:creationId xmlns:p14="http://schemas.microsoft.com/office/powerpoint/2010/main" val="15517954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E1430D-21ED-23C9-30D4-C2EBD4786F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8878E1-B741-5A59-99EC-8DBC41B560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E4D345-AF48-88D1-0D52-8DE44C8CA3F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CEE075-9B58-FC27-F630-D2D5BFCDB652}"/>
              </a:ext>
            </a:extLst>
          </p:cNvPr>
          <p:cNvSpPr>
            <a:spLocks noGrp="1"/>
          </p:cNvSpPr>
          <p:nvPr>
            <p:ph type="sldNum" sz="quarter" idx="5"/>
          </p:nvPr>
        </p:nvSpPr>
        <p:spPr/>
        <p:txBody>
          <a:bodyPr/>
          <a:lstStyle/>
          <a:p>
            <a:fld id="{BFDD6F49-EBB7-4CCF-97A8-E526BB28BB69}" type="slidenum">
              <a:rPr lang="en-US" smtClean="0"/>
              <a:t>22</a:t>
            </a:fld>
            <a:endParaRPr lang="en-US" dirty="0"/>
          </a:p>
        </p:txBody>
      </p:sp>
    </p:spTree>
    <p:extLst>
      <p:ext uri="{BB962C8B-B14F-4D97-AF65-F5344CB8AC3E}">
        <p14:creationId xmlns:p14="http://schemas.microsoft.com/office/powerpoint/2010/main" val="15778067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F5611-2C81-8DCC-FDCF-22C12DC0A3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7DD118-2F34-66E6-DEC5-D7CB2E2CCA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694926-4CCF-8990-DD22-2C2CC336278E}"/>
              </a:ext>
            </a:extLst>
          </p:cNvPr>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2E843CC5-0034-F3A3-9BAE-25513B445E1A}"/>
              </a:ext>
            </a:extLst>
          </p:cNvPr>
          <p:cNvSpPr>
            <a:spLocks noGrp="1"/>
          </p:cNvSpPr>
          <p:nvPr>
            <p:ph type="sldNum" sz="quarter" idx="5"/>
          </p:nvPr>
        </p:nvSpPr>
        <p:spPr/>
        <p:txBody>
          <a:bodyPr/>
          <a:lstStyle/>
          <a:p>
            <a:fld id="{BFDD6F49-EBB7-4CCF-97A8-E526BB28BB69}" type="slidenum">
              <a:rPr lang="en-US" smtClean="0"/>
              <a:t>23</a:t>
            </a:fld>
            <a:endParaRPr lang="en-US" dirty="0"/>
          </a:p>
        </p:txBody>
      </p:sp>
    </p:spTree>
    <p:extLst>
      <p:ext uri="{BB962C8B-B14F-4D97-AF65-F5344CB8AC3E}">
        <p14:creationId xmlns:p14="http://schemas.microsoft.com/office/powerpoint/2010/main" val="31966901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5A3A5-2288-00FA-D90A-7B7C23D3CC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52EBAD-F44F-BB1C-2BF2-97BC4D2DF5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6C84A9-8793-99FA-7CDE-71AAEFE295E3}"/>
              </a:ext>
            </a:extLst>
          </p:cNvPr>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1BD982BA-BD86-DE46-CD06-2BCB7AB28713}"/>
              </a:ext>
            </a:extLst>
          </p:cNvPr>
          <p:cNvSpPr>
            <a:spLocks noGrp="1"/>
          </p:cNvSpPr>
          <p:nvPr>
            <p:ph type="sldNum" sz="quarter" idx="5"/>
          </p:nvPr>
        </p:nvSpPr>
        <p:spPr/>
        <p:txBody>
          <a:bodyPr/>
          <a:lstStyle/>
          <a:p>
            <a:fld id="{BFDD6F49-EBB7-4CCF-97A8-E526BB28BB69}" type="slidenum">
              <a:rPr lang="en-US" smtClean="0"/>
              <a:t>24</a:t>
            </a:fld>
            <a:endParaRPr lang="en-US" dirty="0"/>
          </a:p>
        </p:txBody>
      </p:sp>
    </p:spTree>
    <p:extLst>
      <p:ext uri="{BB962C8B-B14F-4D97-AF65-F5344CB8AC3E}">
        <p14:creationId xmlns:p14="http://schemas.microsoft.com/office/powerpoint/2010/main" val="17832609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AEFB4-4EBF-8A7D-5267-ECB4924C7B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320D0C-3D45-3435-091C-75A685AC43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6FB9FD-847C-9CC9-33E2-E620C8D261B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13AEED1D-3196-D15C-745C-C14002CB93EC}"/>
              </a:ext>
            </a:extLst>
          </p:cNvPr>
          <p:cNvSpPr>
            <a:spLocks noGrp="1"/>
          </p:cNvSpPr>
          <p:nvPr>
            <p:ph type="sldNum" sz="quarter" idx="5"/>
          </p:nvPr>
        </p:nvSpPr>
        <p:spPr/>
        <p:txBody>
          <a:bodyPr/>
          <a:lstStyle/>
          <a:p>
            <a:fld id="{BFDD6F49-EBB7-4CCF-97A8-E526BB28BB69}" type="slidenum">
              <a:rPr lang="en-US" smtClean="0"/>
              <a:t>25</a:t>
            </a:fld>
            <a:endParaRPr lang="en-US" dirty="0"/>
          </a:p>
        </p:txBody>
      </p:sp>
    </p:spTree>
    <p:extLst>
      <p:ext uri="{BB962C8B-B14F-4D97-AF65-F5344CB8AC3E}">
        <p14:creationId xmlns:p14="http://schemas.microsoft.com/office/powerpoint/2010/main" val="25452282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B9A4D-CC6C-75E8-B00C-97F5975643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80F109-30B7-CD5A-854E-EE983CAF57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99467E-5510-E527-1FCE-CE3CBB69BB20}"/>
              </a:ext>
            </a:extLst>
          </p:cNvPr>
          <p:cNvSpPr>
            <a:spLocks noGrp="1"/>
          </p:cNvSpPr>
          <p:nvPr>
            <p:ph type="body" idx="1"/>
          </p:nvPr>
        </p:nvSpPr>
        <p:spPr/>
        <p:txBody>
          <a:bodyPr/>
          <a:lstStyle/>
          <a:p>
            <a:r>
              <a:rPr lang="en-US" dirty="0"/>
              <a:t>.</a:t>
            </a:r>
          </a:p>
        </p:txBody>
      </p:sp>
      <p:sp>
        <p:nvSpPr>
          <p:cNvPr id="4" name="Slide Number Placeholder 3">
            <a:extLst>
              <a:ext uri="{FF2B5EF4-FFF2-40B4-BE49-F238E27FC236}">
                <a16:creationId xmlns:a16="http://schemas.microsoft.com/office/drawing/2014/main" id="{A1299100-4492-3B1C-ACF0-AA8D9F493DE6}"/>
              </a:ext>
            </a:extLst>
          </p:cNvPr>
          <p:cNvSpPr>
            <a:spLocks noGrp="1"/>
          </p:cNvSpPr>
          <p:nvPr>
            <p:ph type="sldNum" sz="quarter" idx="5"/>
          </p:nvPr>
        </p:nvSpPr>
        <p:spPr/>
        <p:txBody>
          <a:bodyPr/>
          <a:lstStyle/>
          <a:p>
            <a:fld id="{BFDD6F49-EBB7-4CCF-97A8-E526BB28BB69}" type="slidenum">
              <a:rPr lang="en-US" smtClean="0"/>
              <a:t>26</a:t>
            </a:fld>
            <a:endParaRPr lang="en-US" dirty="0"/>
          </a:p>
        </p:txBody>
      </p:sp>
    </p:spTree>
    <p:extLst>
      <p:ext uri="{BB962C8B-B14F-4D97-AF65-F5344CB8AC3E}">
        <p14:creationId xmlns:p14="http://schemas.microsoft.com/office/powerpoint/2010/main" val="15003842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345212-9B2D-160D-3604-A9034BF57A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448EB9-81C3-AED3-E9C6-A94CC779B4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DA5A75-174D-0E35-418C-E542265004BA}"/>
              </a:ext>
            </a:extLst>
          </p:cNvPr>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44CFB6BF-5E52-C499-0D35-176E05F99FBF}"/>
              </a:ext>
            </a:extLst>
          </p:cNvPr>
          <p:cNvSpPr>
            <a:spLocks noGrp="1"/>
          </p:cNvSpPr>
          <p:nvPr>
            <p:ph type="sldNum" sz="quarter" idx="5"/>
          </p:nvPr>
        </p:nvSpPr>
        <p:spPr/>
        <p:txBody>
          <a:bodyPr/>
          <a:lstStyle/>
          <a:p>
            <a:fld id="{BFDD6F49-EBB7-4CCF-97A8-E526BB28BB69}" type="slidenum">
              <a:rPr lang="en-US" smtClean="0"/>
              <a:t>27</a:t>
            </a:fld>
            <a:endParaRPr lang="en-US" dirty="0"/>
          </a:p>
        </p:txBody>
      </p:sp>
    </p:spTree>
    <p:extLst>
      <p:ext uri="{BB962C8B-B14F-4D97-AF65-F5344CB8AC3E}">
        <p14:creationId xmlns:p14="http://schemas.microsoft.com/office/powerpoint/2010/main" val="31896838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AB19B-ED56-066D-BB7B-CCA4D7447C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19984D-F4BC-0AB1-21B5-6C9115427D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A4136F-FDBD-ADEB-56F3-4194FB2C15CC}"/>
              </a:ext>
            </a:extLst>
          </p:cNvPr>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9B6BD76D-7D60-B128-AA79-786A596EFAE9}"/>
              </a:ext>
            </a:extLst>
          </p:cNvPr>
          <p:cNvSpPr>
            <a:spLocks noGrp="1"/>
          </p:cNvSpPr>
          <p:nvPr>
            <p:ph type="sldNum" sz="quarter" idx="5"/>
          </p:nvPr>
        </p:nvSpPr>
        <p:spPr/>
        <p:txBody>
          <a:bodyPr/>
          <a:lstStyle/>
          <a:p>
            <a:fld id="{BFDD6F49-EBB7-4CCF-97A8-E526BB28BB69}" type="slidenum">
              <a:rPr lang="en-US" smtClean="0"/>
              <a:t>28</a:t>
            </a:fld>
            <a:endParaRPr lang="en-US" dirty="0"/>
          </a:p>
        </p:txBody>
      </p:sp>
    </p:spTree>
    <p:extLst>
      <p:ext uri="{BB962C8B-B14F-4D97-AF65-F5344CB8AC3E}">
        <p14:creationId xmlns:p14="http://schemas.microsoft.com/office/powerpoint/2010/main" val="20636749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F3C9D-5FA9-E404-8EC6-02A9536E53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407897-4DB1-CAFF-3A1D-EA5A3209D6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79BB7D-AED0-7AC8-1501-6757791F400F}"/>
              </a:ext>
            </a:extLst>
          </p:cNvPr>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1716DDCF-B253-C1A1-312C-BECD620CC2E3}"/>
              </a:ext>
            </a:extLst>
          </p:cNvPr>
          <p:cNvSpPr>
            <a:spLocks noGrp="1"/>
          </p:cNvSpPr>
          <p:nvPr>
            <p:ph type="sldNum" sz="quarter" idx="5"/>
          </p:nvPr>
        </p:nvSpPr>
        <p:spPr/>
        <p:txBody>
          <a:bodyPr/>
          <a:lstStyle/>
          <a:p>
            <a:fld id="{BFDD6F49-EBB7-4CCF-97A8-E526BB28BB69}" type="slidenum">
              <a:rPr lang="en-US" smtClean="0"/>
              <a:t>29</a:t>
            </a:fld>
            <a:endParaRPr lang="en-US" dirty="0"/>
          </a:p>
        </p:txBody>
      </p:sp>
    </p:spTree>
    <p:extLst>
      <p:ext uri="{BB962C8B-B14F-4D97-AF65-F5344CB8AC3E}">
        <p14:creationId xmlns:p14="http://schemas.microsoft.com/office/powerpoint/2010/main" val="12734653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4AD4CC-EAEF-31E5-ABE4-76278AC301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D063FD-3A4B-D62D-7A46-5B876A2EA8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FDC952-E936-F2A4-898B-CD38572AD49E}"/>
              </a:ext>
            </a:extLst>
          </p:cNvPr>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67CC2639-2A8F-A313-1F2D-6631EEDD5C06}"/>
              </a:ext>
            </a:extLst>
          </p:cNvPr>
          <p:cNvSpPr>
            <a:spLocks noGrp="1"/>
          </p:cNvSpPr>
          <p:nvPr>
            <p:ph type="sldNum" sz="quarter" idx="5"/>
          </p:nvPr>
        </p:nvSpPr>
        <p:spPr/>
        <p:txBody>
          <a:bodyPr/>
          <a:lstStyle/>
          <a:p>
            <a:fld id="{BFDD6F49-EBB7-4CCF-97A8-E526BB28BB69}" type="slidenum">
              <a:rPr lang="en-US" smtClean="0"/>
              <a:t>30</a:t>
            </a:fld>
            <a:endParaRPr lang="en-US" dirty="0"/>
          </a:p>
        </p:txBody>
      </p:sp>
    </p:spTree>
    <p:extLst>
      <p:ext uri="{BB962C8B-B14F-4D97-AF65-F5344CB8AC3E}">
        <p14:creationId xmlns:p14="http://schemas.microsoft.com/office/powerpoint/2010/main" val="102158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FDD6F49-EBB7-4CCF-97A8-E526BB28BB69}" type="slidenum">
              <a:rPr lang="en-US" smtClean="0"/>
              <a:t>3</a:t>
            </a:fld>
            <a:endParaRPr lang="en-US" dirty="0"/>
          </a:p>
        </p:txBody>
      </p:sp>
    </p:spTree>
    <p:extLst>
      <p:ext uri="{BB962C8B-B14F-4D97-AF65-F5344CB8AC3E}">
        <p14:creationId xmlns:p14="http://schemas.microsoft.com/office/powerpoint/2010/main" val="39861073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589E5-5087-BFA2-1B47-4D45D50D5A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48BDDE-824B-5947-18C2-62E0D6D221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F21CD5-E2A9-3646-56E8-07F8399B058B}"/>
              </a:ext>
            </a:extLst>
          </p:cNvPr>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D297CD14-B3E8-5700-E98E-45E17756DDD6}"/>
              </a:ext>
            </a:extLst>
          </p:cNvPr>
          <p:cNvSpPr>
            <a:spLocks noGrp="1"/>
          </p:cNvSpPr>
          <p:nvPr>
            <p:ph type="sldNum" sz="quarter" idx="5"/>
          </p:nvPr>
        </p:nvSpPr>
        <p:spPr/>
        <p:txBody>
          <a:bodyPr/>
          <a:lstStyle/>
          <a:p>
            <a:fld id="{BFDD6F49-EBB7-4CCF-97A8-E526BB28BB69}" type="slidenum">
              <a:rPr lang="en-US" smtClean="0"/>
              <a:t>31</a:t>
            </a:fld>
            <a:endParaRPr lang="en-US" dirty="0"/>
          </a:p>
        </p:txBody>
      </p:sp>
    </p:spTree>
    <p:extLst>
      <p:ext uri="{BB962C8B-B14F-4D97-AF65-F5344CB8AC3E}">
        <p14:creationId xmlns:p14="http://schemas.microsoft.com/office/powerpoint/2010/main" val="10060775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8022B-86AA-B35E-758A-2E7320E553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C80DE9-295F-7F38-A412-988CE56736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C36A29-3BAD-3C1B-C22C-3A32ADF95D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CA64B0-4BAD-C965-FC3B-91783E043045}"/>
              </a:ext>
            </a:extLst>
          </p:cNvPr>
          <p:cNvSpPr>
            <a:spLocks noGrp="1"/>
          </p:cNvSpPr>
          <p:nvPr>
            <p:ph type="sldNum" sz="quarter" idx="5"/>
          </p:nvPr>
        </p:nvSpPr>
        <p:spPr/>
        <p:txBody>
          <a:bodyPr/>
          <a:lstStyle/>
          <a:p>
            <a:fld id="{BFDD6F49-EBB7-4CCF-97A8-E526BB28BB69}" type="slidenum">
              <a:rPr lang="en-US" smtClean="0"/>
              <a:t>32</a:t>
            </a:fld>
            <a:endParaRPr lang="en-US" dirty="0"/>
          </a:p>
        </p:txBody>
      </p:sp>
    </p:spTree>
    <p:extLst>
      <p:ext uri="{BB962C8B-B14F-4D97-AF65-F5344CB8AC3E}">
        <p14:creationId xmlns:p14="http://schemas.microsoft.com/office/powerpoint/2010/main" val="42061637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AD28B-7713-8023-7C49-E9C2124A21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C89E9B-405A-2747-0389-4EAD4EA851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5DB7B2-647A-9AF3-1602-5C32D3040C78}"/>
              </a:ext>
            </a:extLst>
          </p:cNvPr>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E0F4EB6-CB1A-92D0-F95D-61DA35291FAD}"/>
              </a:ext>
            </a:extLst>
          </p:cNvPr>
          <p:cNvSpPr>
            <a:spLocks noGrp="1"/>
          </p:cNvSpPr>
          <p:nvPr>
            <p:ph type="sldNum" sz="quarter" idx="5"/>
          </p:nvPr>
        </p:nvSpPr>
        <p:spPr/>
        <p:txBody>
          <a:bodyPr/>
          <a:lstStyle/>
          <a:p>
            <a:fld id="{BFDD6F49-EBB7-4CCF-97A8-E526BB28BB69}" type="slidenum">
              <a:rPr lang="en-US" smtClean="0"/>
              <a:t>33</a:t>
            </a:fld>
            <a:endParaRPr lang="en-US" dirty="0"/>
          </a:p>
        </p:txBody>
      </p:sp>
    </p:spTree>
    <p:extLst>
      <p:ext uri="{BB962C8B-B14F-4D97-AF65-F5344CB8AC3E}">
        <p14:creationId xmlns:p14="http://schemas.microsoft.com/office/powerpoint/2010/main" val="28952725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DF37D-CE64-4E0A-01A6-5B45EA043D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421355-0749-6B17-B67E-CC42047A99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99BECD-9B7F-78EF-F67E-B894489BE5E7}"/>
              </a:ext>
            </a:extLst>
          </p:cNvPr>
          <p:cNvSpPr>
            <a:spLocks noGrp="1"/>
          </p:cNvSpPr>
          <p:nvPr>
            <p:ph type="body" idx="1"/>
          </p:nvPr>
        </p:nvSpPr>
        <p:spPr/>
        <p:txBody>
          <a:bodyPr/>
          <a:lstStyle/>
          <a:p>
            <a:endParaRPr lang="en-GB" sz="1200" kern="1200" dirty="0">
              <a:solidFill>
                <a:schemeClr val="tx1"/>
              </a:solidFill>
              <a:effectLst/>
              <a:latin typeface="+mn-lt"/>
              <a:ea typeface="+mn-ea"/>
              <a:cs typeface="+mn-cs"/>
            </a:endParaRPr>
          </a:p>
          <a:p>
            <a:r>
              <a:rPr lang="en-GB" sz="1200" b="0" i="0" u="none" strike="noStrike" kern="1200" baseline="0" dirty="0">
                <a:solidFill>
                  <a:schemeClr val="tx1"/>
                </a:solidFill>
                <a:latin typeface="+mn-lt"/>
                <a:ea typeface="+mn-ea"/>
                <a:cs typeface="+mn-cs"/>
              </a:rPr>
              <a:t>’</a:t>
            </a:r>
            <a:endParaRPr lang="en-GB" sz="120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A435805C-4E95-93BF-9ADB-907B36583F10}"/>
              </a:ext>
            </a:extLst>
          </p:cNvPr>
          <p:cNvSpPr>
            <a:spLocks noGrp="1"/>
          </p:cNvSpPr>
          <p:nvPr>
            <p:ph type="sldNum" sz="quarter" idx="5"/>
          </p:nvPr>
        </p:nvSpPr>
        <p:spPr/>
        <p:txBody>
          <a:bodyPr/>
          <a:lstStyle/>
          <a:p>
            <a:fld id="{BFDD6F49-EBB7-4CCF-97A8-E526BB28BB69}" type="slidenum">
              <a:rPr lang="en-US" smtClean="0"/>
              <a:t>34</a:t>
            </a:fld>
            <a:endParaRPr lang="en-US" dirty="0"/>
          </a:p>
        </p:txBody>
      </p:sp>
    </p:spTree>
    <p:extLst>
      <p:ext uri="{BB962C8B-B14F-4D97-AF65-F5344CB8AC3E}">
        <p14:creationId xmlns:p14="http://schemas.microsoft.com/office/powerpoint/2010/main" val="4630878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9F976-49CD-F15E-3125-AD44D164A5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D79DE1-0382-B551-42D5-BA30D03D41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8DF338-7B4E-EECF-6208-EC6BB35997EF}"/>
              </a:ext>
            </a:extLst>
          </p:cNvPr>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BB807002-6FCD-6740-42A3-71A4FC274B8B}"/>
              </a:ext>
            </a:extLst>
          </p:cNvPr>
          <p:cNvSpPr>
            <a:spLocks noGrp="1"/>
          </p:cNvSpPr>
          <p:nvPr>
            <p:ph type="sldNum" sz="quarter" idx="5"/>
          </p:nvPr>
        </p:nvSpPr>
        <p:spPr/>
        <p:txBody>
          <a:bodyPr/>
          <a:lstStyle/>
          <a:p>
            <a:fld id="{BFDD6F49-EBB7-4CCF-97A8-E526BB28BB69}" type="slidenum">
              <a:rPr lang="en-US" smtClean="0"/>
              <a:t>35</a:t>
            </a:fld>
            <a:endParaRPr lang="en-US" dirty="0"/>
          </a:p>
        </p:txBody>
      </p:sp>
    </p:spTree>
    <p:extLst>
      <p:ext uri="{BB962C8B-B14F-4D97-AF65-F5344CB8AC3E}">
        <p14:creationId xmlns:p14="http://schemas.microsoft.com/office/powerpoint/2010/main" val="6949416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1DBB9-6046-40BD-E294-FF25846CAE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5DD029-92E6-8D12-76C4-7A65D09CDC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05BC0D-5ED4-95AE-182B-8EAE633BB5C6}"/>
              </a:ext>
            </a:extLst>
          </p:cNvPr>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94C9571-0395-C6A5-9536-2154C8C7A75C}"/>
              </a:ext>
            </a:extLst>
          </p:cNvPr>
          <p:cNvSpPr>
            <a:spLocks noGrp="1"/>
          </p:cNvSpPr>
          <p:nvPr>
            <p:ph type="sldNum" sz="quarter" idx="5"/>
          </p:nvPr>
        </p:nvSpPr>
        <p:spPr/>
        <p:txBody>
          <a:bodyPr/>
          <a:lstStyle/>
          <a:p>
            <a:fld id="{BFDD6F49-EBB7-4CCF-97A8-E526BB28BB69}" type="slidenum">
              <a:rPr lang="en-US" smtClean="0"/>
              <a:t>36</a:t>
            </a:fld>
            <a:endParaRPr lang="en-US" dirty="0"/>
          </a:p>
        </p:txBody>
      </p:sp>
    </p:spTree>
    <p:extLst>
      <p:ext uri="{BB962C8B-B14F-4D97-AF65-F5344CB8AC3E}">
        <p14:creationId xmlns:p14="http://schemas.microsoft.com/office/powerpoint/2010/main" val="3127847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024C9-BE08-12F6-E29E-3EA1625F3E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1D406E-1445-9470-B3AE-B43EFCD1AD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C0A572-3088-3239-B3E2-CF3F851095D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DE54EE6-68DF-8F78-3783-7C79B670BA06}"/>
              </a:ext>
            </a:extLst>
          </p:cNvPr>
          <p:cNvSpPr>
            <a:spLocks noGrp="1"/>
          </p:cNvSpPr>
          <p:nvPr>
            <p:ph type="sldNum" sz="quarter" idx="5"/>
          </p:nvPr>
        </p:nvSpPr>
        <p:spPr/>
        <p:txBody>
          <a:bodyPr/>
          <a:lstStyle/>
          <a:p>
            <a:fld id="{BFDD6F49-EBB7-4CCF-97A8-E526BB28BB69}" type="slidenum">
              <a:rPr lang="en-US" smtClean="0"/>
              <a:t>37</a:t>
            </a:fld>
            <a:endParaRPr lang="en-US" dirty="0"/>
          </a:p>
        </p:txBody>
      </p:sp>
    </p:spTree>
    <p:extLst>
      <p:ext uri="{BB962C8B-B14F-4D97-AF65-F5344CB8AC3E}">
        <p14:creationId xmlns:p14="http://schemas.microsoft.com/office/powerpoint/2010/main" val="25969622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EE5DC-407F-8D29-C684-85147D1881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8144AF-71AE-B796-F4FE-0AA05C1EFE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C4298A-8456-EA1D-2DC5-F586A4CE8B15}"/>
              </a:ext>
            </a:extLst>
          </p:cNvPr>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CF7C1D3-58BB-144A-A170-14B15ECA5812}"/>
              </a:ext>
            </a:extLst>
          </p:cNvPr>
          <p:cNvSpPr>
            <a:spLocks noGrp="1"/>
          </p:cNvSpPr>
          <p:nvPr>
            <p:ph type="sldNum" sz="quarter" idx="5"/>
          </p:nvPr>
        </p:nvSpPr>
        <p:spPr/>
        <p:txBody>
          <a:bodyPr/>
          <a:lstStyle/>
          <a:p>
            <a:fld id="{BFDD6F49-EBB7-4CCF-97A8-E526BB28BB69}" type="slidenum">
              <a:rPr lang="en-US" smtClean="0"/>
              <a:t>38</a:t>
            </a:fld>
            <a:endParaRPr lang="en-US" dirty="0"/>
          </a:p>
        </p:txBody>
      </p:sp>
    </p:spTree>
    <p:extLst>
      <p:ext uri="{BB962C8B-B14F-4D97-AF65-F5344CB8AC3E}">
        <p14:creationId xmlns:p14="http://schemas.microsoft.com/office/powerpoint/2010/main" val="27356605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531C3-E4CF-77C5-8400-19AE15A5B5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F84F8F-87BD-012A-6726-705BAB9D7A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7AD23B-0D64-349D-E19C-501110D1C6F0}"/>
              </a:ext>
            </a:extLst>
          </p:cNvPr>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A0BF5ABA-2BB0-2083-61ED-B501AD9D6E83}"/>
              </a:ext>
            </a:extLst>
          </p:cNvPr>
          <p:cNvSpPr>
            <a:spLocks noGrp="1"/>
          </p:cNvSpPr>
          <p:nvPr>
            <p:ph type="sldNum" sz="quarter" idx="5"/>
          </p:nvPr>
        </p:nvSpPr>
        <p:spPr/>
        <p:txBody>
          <a:bodyPr/>
          <a:lstStyle/>
          <a:p>
            <a:fld id="{BFDD6F49-EBB7-4CCF-97A8-E526BB28BB69}" type="slidenum">
              <a:rPr lang="en-US" smtClean="0"/>
              <a:t>39</a:t>
            </a:fld>
            <a:endParaRPr lang="en-US" dirty="0"/>
          </a:p>
        </p:txBody>
      </p:sp>
    </p:spTree>
    <p:extLst>
      <p:ext uri="{BB962C8B-B14F-4D97-AF65-F5344CB8AC3E}">
        <p14:creationId xmlns:p14="http://schemas.microsoft.com/office/powerpoint/2010/main" val="20527467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12B83-CDC3-2318-B36C-BDA99F84FE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7C53EA-2948-E21C-8DD7-F2F62C0960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783465-760C-7569-BE65-EA17988D967C}"/>
              </a:ext>
            </a:extLst>
          </p:cNvPr>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656A5209-2C7C-09F2-C31C-10D90D6E220B}"/>
              </a:ext>
            </a:extLst>
          </p:cNvPr>
          <p:cNvSpPr>
            <a:spLocks noGrp="1"/>
          </p:cNvSpPr>
          <p:nvPr>
            <p:ph type="sldNum" sz="quarter" idx="5"/>
          </p:nvPr>
        </p:nvSpPr>
        <p:spPr/>
        <p:txBody>
          <a:bodyPr/>
          <a:lstStyle/>
          <a:p>
            <a:fld id="{BFDD6F49-EBB7-4CCF-97A8-E526BB28BB69}" type="slidenum">
              <a:rPr lang="en-US" smtClean="0"/>
              <a:t>40</a:t>
            </a:fld>
            <a:endParaRPr lang="en-US" dirty="0"/>
          </a:p>
        </p:txBody>
      </p:sp>
    </p:spTree>
    <p:extLst>
      <p:ext uri="{BB962C8B-B14F-4D97-AF65-F5344CB8AC3E}">
        <p14:creationId xmlns:p14="http://schemas.microsoft.com/office/powerpoint/2010/main" val="37347777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4</a:t>
            </a:fld>
            <a:endParaRPr lang="en-US" dirty="0"/>
          </a:p>
        </p:txBody>
      </p:sp>
    </p:spTree>
    <p:extLst>
      <p:ext uri="{BB962C8B-B14F-4D97-AF65-F5344CB8AC3E}">
        <p14:creationId xmlns:p14="http://schemas.microsoft.com/office/powerpoint/2010/main" val="3773266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E00DF-8540-974A-AAC6-C0D9735AE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5DBB22-2B37-E7B9-8BFC-C13BF0042B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14AB40-8E3C-8081-0CF6-C323C3260FE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AEC0755-015D-D86A-E8EB-B41440807B0D}"/>
              </a:ext>
            </a:extLst>
          </p:cNvPr>
          <p:cNvSpPr>
            <a:spLocks noGrp="1"/>
          </p:cNvSpPr>
          <p:nvPr>
            <p:ph type="sldNum" sz="quarter" idx="5"/>
          </p:nvPr>
        </p:nvSpPr>
        <p:spPr/>
        <p:txBody>
          <a:bodyPr/>
          <a:lstStyle/>
          <a:p>
            <a:fld id="{BFDD6F49-EBB7-4CCF-97A8-E526BB28BB69}" type="slidenum">
              <a:rPr lang="en-US" smtClean="0"/>
              <a:t>41</a:t>
            </a:fld>
            <a:endParaRPr lang="en-US" dirty="0"/>
          </a:p>
        </p:txBody>
      </p:sp>
    </p:spTree>
    <p:extLst>
      <p:ext uri="{BB962C8B-B14F-4D97-AF65-F5344CB8AC3E}">
        <p14:creationId xmlns:p14="http://schemas.microsoft.com/office/powerpoint/2010/main" val="21387978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B2E34-E66C-A565-F89E-AFAA2AD81C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F69D27-70C6-FAA1-6742-69A23C80BD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08F660-64E1-0759-5F16-DA8A37900C3C}"/>
              </a:ext>
            </a:extLst>
          </p:cNvPr>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18DEF6CC-F32C-3DCA-D779-634CB4A4A0EA}"/>
              </a:ext>
            </a:extLst>
          </p:cNvPr>
          <p:cNvSpPr>
            <a:spLocks noGrp="1"/>
          </p:cNvSpPr>
          <p:nvPr>
            <p:ph type="sldNum" sz="quarter" idx="5"/>
          </p:nvPr>
        </p:nvSpPr>
        <p:spPr/>
        <p:txBody>
          <a:bodyPr/>
          <a:lstStyle/>
          <a:p>
            <a:fld id="{BFDD6F49-EBB7-4CCF-97A8-E526BB28BB69}" type="slidenum">
              <a:rPr lang="en-US" smtClean="0"/>
              <a:t>42</a:t>
            </a:fld>
            <a:endParaRPr lang="en-US" dirty="0"/>
          </a:p>
        </p:txBody>
      </p:sp>
    </p:spTree>
    <p:extLst>
      <p:ext uri="{BB962C8B-B14F-4D97-AF65-F5344CB8AC3E}">
        <p14:creationId xmlns:p14="http://schemas.microsoft.com/office/powerpoint/2010/main" val="7771029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5D336E-E221-56CB-4765-DF5E73FB51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D0EA52-3228-0ED9-3D90-2F79F6981D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3AAB64-0979-19FA-A77B-0ACD7471E521}"/>
              </a:ext>
            </a:extLst>
          </p:cNvPr>
          <p:cNvSpPr>
            <a:spLocks noGrp="1"/>
          </p:cNvSpPr>
          <p:nvPr>
            <p:ph type="body" idx="1"/>
          </p:nvPr>
        </p:nvSpPr>
        <p:spPr/>
        <p:txBody>
          <a:bodyPr/>
          <a:lstStyle/>
          <a:p>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750704C8-6835-4DF9-A2FC-CB57E3233D1A}"/>
              </a:ext>
            </a:extLst>
          </p:cNvPr>
          <p:cNvSpPr>
            <a:spLocks noGrp="1"/>
          </p:cNvSpPr>
          <p:nvPr>
            <p:ph type="sldNum" sz="quarter" idx="5"/>
          </p:nvPr>
        </p:nvSpPr>
        <p:spPr/>
        <p:txBody>
          <a:bodyPr/>
          <a:lstStyle/>
          <a:p>
            <a:fld id="{BFDD6F49-EBB7-4CCF-97A8-E526BB28BB69}" type="slidenum">
              <a:rPr lang="en-US" smtClean="0"/>
              <a:t>43</a:t>
            </a:fld>
            <a:endParaRPr lang="en-US" dirty="0"/>
          </a:p>
        </p:txBody>
      </p:sp>
    </p:spTree>
    <p:extLst>
      <p:ext uri="{BB962C8B-B14F-4D97-AF65-F5344CB8AC3E}">
        <p14:creationId xmlns:p14="http://schemas.microsoft.com/office/powerpoint/2010/main" val="276796277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C6CB6-0107-92F2-68CC-5F619A016E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8B7397-EEB2-A79E-FC9D-45E83198F9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B46E00-FC34-12C6-6794-3FAF110A03B1}"/>
              </a:ext>
            </a:extLst>
          </p:cNvPr>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10C5BF1B-55D6-6A30-6F06-5890FD1C26DB}"/>
              </a:ext>
            </a:extLst>
          </p:cNvPr>
          <p:cNvSpPr>
            <a:spLocks noGrp="1"/>
          </p:cNvSpPr>
          <p:nvPr>
            <p:ph type="sldNum" sz="quarter" idx="5"/>
          </p:nvPr>
        </p:nvSpPr>
        <p:spPr/>
        <p:txBody>
          <a:bodyPr/>
          <a:lstStyle/>
          <a:p>
            <a:fld id="{BFDD6F49-EBB7-4CCF-97A8-E526BB28BB69}" type="slidenum">
              <a:rPr lang="en-US" smtClean="0"/>
              <a:t>44</a:t>
            </a:fld>
            <a:endParaRPr lang="en-US" dirty="0"/>
          </a:p>
        </p:txBody>
      </p:sp>
    </p:spTree>
    <p:extLst>
      <p:ext uri="{BB962C8B-B14F-4D97-AF65-F5344CB8AC3E}">
        <p14:creationId xmlns:p14="http://schemas.microsoft.com/office/powerpoint/2010/main" val="5681699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3BBF7B-2E26-020E-66DE-6444438903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F0CF26-85DA-2EE6-C6D2-B1032F700A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43FC2C-87DA-D95A-E6DE-2626BD9C75C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64CB51B-7AF9-337F-E192-67760743357E}"/>
              </a:ext>
            </a:extLst>
          </p:cNvPr>
          <p:cNvSpPr>
            <a:spLocks noGrp="1"/>
          </p:cNvSpPr>
          <p:nvPr>
            <p:ph type="sldNum" sz="quarter" idx="5"/>
          </p:nvPr>
        </p:nvSpPr>
        <p:spPr/>
        <p:txBody>
          <a:bodyPr/>
          <a:lstStyle/>
          <a:p>
            <a:fld id="{BFDD6F49-EBB7-4CCF-97A8-E526BB28BB69}" type="slidenum">
              <a:rPr lang="en-US" smtClean="0"/>
              <a:t>45</a:t>
            </a:fld>
            <a:endParaRPr lang="en-US" dirty="0"/>
          </a:p>
        </p:txBody>
      </p:sp>
    </p:spTree>
    <p:extLst>
      <p:ext uri="{BB962C8B-B14F-4D97-AF65-F5344CB8AC3E}">
        <p14:creationId xmlns:p14="http://schemas.microsoft.com/office/powerpoint/2010/main" val="8108747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FDD6F49-EBB7-4CCF-97A8-E526BB28BB69}" type="slidenum">
              <a:rPr lang="en-US" smtClean="0"/>
              <a:t>46</a:t>
            </a:fld>
            <a:endParaRPr lang="en-US" dirty="0"/>
          </a:p>
        </p:txBody>
      </p:sp>
    </p:spTree>
    <p:extLst>
      <p:ext uri="{BB962C8B-B14F-4D97-AF65-F5344CB8AC3E}">
        <p14:creationId xmlns:p14="http://schemas.microsoft.com/office/powerpoint/2010/main" val="200225702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FDD6F49-EBB7-4CCF-97A8-E526BB28BB69}" type="slidenum">
              <a:rPr lang="en-US" smtClean="0"/>
              <a:t>47</a:t>
            </a:fld>
            <a:endParaRPr lang="en-US" dirty="0"/>
          </a:p>
        </p:txBody>
      </p:sp>
    </p:spTree>
    <p:extLst>
      <p:ext uri="{BB962C8B-B14F-4D97-AF65-F5344CB8AC3E}">
        <p14:creationId xmlns:p14="http://schemas.microsoft.com/office/powerpoint/2010/main" val="23304673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59560-8C3A-4965-DAD9-D9540A8A2A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5EA285-0986-9E9D-8184-AF5F6A034D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05DF65-AFBC-3D45-9003-AB22F919DAD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562A5B7B-93A9-AE86-0EFE-472D1A9522B8}"/>
              </a:ext>
            </a:extLst>
          </p:cNvPr>
          <p:cNvSpPr>
            <a:spLocks noGrp="1"/>
          </p:cNvSpPr>
          <p:nvPr>
            <p:ph type="sldNum" sz="quarter" idx="5"/>
          </p:nvPr>
        </p:nvSpPr>
        <p:spPr/>
        <p:txBody>
          <a:bodyPr/>
          <a:lstStyle/>
          <a:p>
            <a:fld id="{BFDD6F49-EBB7-4CCF-97A8-E526BB28BB69}" type="slidenum">
              <a:rPr lang="en-US" smtClean="0"/>
              <a:t>48</a:t>
            </a:fld>
            <a:endParaRPr lang="en-US" dirty="0"/>
          </a:p>
        </p:txBody>
      </p:sp>
    </p:spTree>
    <p:extLst>
      <p:ext uri="{BB962C8B-B14F-4D97-AF65-F5344CB8AC3E}">
        <p14:creationId xmlns:p14="http://schemas.microsoft.com/office/powerpoint/2010/main" val="214259468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FDD6F49-EBB7-4CCF-97A8-E526BB28BB69}" type="slidenum">
              <a:rPr lang="en-US" smtClean="0"/>
              <a:t>49</a:t>
            </a:fld>
            <a:endParaRPr lang="en-US" dirty="0"/>
          </a:p>
        </p:txBody>
      </p:sp>
    </p:spTree>
    <p:extLst>
      <p:ext uri="{BB962C8B-B14F-4D97-AF65-F5344CB8AC3E}">
        <p14:creationId xmlns:p14="http://schemas.microsoft.com/office/powerpoint/2010/main" val="255802702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F3E02-7A14-F276-A751-8C45958DB6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6FE666-FD36-4567-B7A4-922D751124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15F316-402F-156D-AD29-5CDF197CA75C}"/>
              </a:ext>
            </a:extLst>
          </p:cNvPr>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1873F8C-B469-D70C-E931-2462D40A44DD}"/>
              </a:ext>
            </a:extLst>
          </p:cNvPr>
          <p:cNvSpPr>
            <a:spLocks noGrp="1"/>
          </p:cNvSpPr>
          <p:nvPr>
            <p:ph type="sldNum" sz="quarter" idx="5"/>
          </p:nvPr>
        </p:nvSpPr>
        <p:spPr/>
        <p:txBody>
          <a:bodyPr/>
          <a:lstStyle/>
          <a:p>
            <a:fld id="{BFDD6F49-EBB7-4CCF-97A8-E526BB28BB69}" type="slidenum">
              <a:rPr lang="en-US" smtClean="0"/>
              <a:t>50</a:t>
            </a:fld>
            <a:endParaRPr lang="en-US" dirty="0"/>
          </a:p>
        </p:txBody>
      </p:sp>
    </p:spTree>
    <p:extLst>
      <p:ext uri="{BB962C8B-B14F-4D97-AF65-F5344CB8AC3E}">
        <p14:creationId xmlns:p14="http://schemas.microsoft.com/office/powerpoint/2010/main" val="3987794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FDD6F49-EBB7-4CCF-97A8-E526BB28BB69}" type="slidenum">
              <a:rPr lang="en-US" smtClean="0"/>
              <a:t>5</a:t>
            </a:fld>
            <a:endParaRPr lang="en-US" dirty="0"/>
          </a:p>
        </p:txBody>
      </p:sp>
    </p:spTree>
    <p:extLst>
      <p:ext uri="{BB962C8B-B14F-4D97-AF65-F5344CB8AC3E}">
        <p14:creationId xmlns:p14="http://schemas.microsoft.com/office/powerpoint/2010/main" val="151182153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BFDD6F49-EBB7-4CCF-97A8-E526BB28BB69}" type="slidenum">
              <a:rPr lang="en-US" smtClean="0"/>
              <a:t>51</a:t>
            </a:fld>
            <a:endParaRPr lang="en-US" dirty="0"/>
          </a:p>
        </p:txBody>
      </p:sp>
    </p:spTree>
    <p:extLst>
      <p:ext uri="{BB962C8B-B14F-4D97-AF65-F5344CB8AC3E}">
        <p14:creationId xmlns:p14="http://schemas.microsoft.com/office/powerpoint/2010/main" val="349752605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7907E-0DDE-9E00-D9C9-A033A25BD0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3A0ACF-6513-4A06-49BF-51CCF41A00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FAE8F9-F872-59B9-A8D4-2AC9A3C5512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755B533-3199-48ED-2B52-9726E0A2CD41}"/>
              </a:ext>
            </a:extLst>
          </p:cNvPr>
          <p:cNvSpPr>
            <a:spLocks noGrp="1"/>
          </p:cNvSpPr>
          <p:nvPr>
            <p:ph type="sldNum" sz="quarter" idx="5"/>
          </p:nvPr>
        </p:nvSpPr>
        <p:spPr/>
        <p:txBody>
          <a:bodyPr/>
          <a:lstStyle/>
          <a:p>
            <a:fld id="{BFDD6F49-EBB7-4CCF-97A8-E526BB28BB69}" type="slidenum">
              <a:rPr lang="en-US" smtClean="0"/>
              <a:t>52</a:t>
            </a:fld>
            <a:endParaRPr lang="en-US" dirty="0"/>
          </a:p>
        </p:txBody>
      </p:sp>
    </p:spTree>
    <p:extLst>
      <p:ext uri="{BB962C8B-B14F-4D97-AF65-F5344CB8AC3E}">
        <p14:creationId xmlns:p14="http://schemas.microsoft.com/office/powerpoint/2010/main" val="269926497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FDD6F49-EBB7-4CCF-97A8-E526BB28BB69}" type="slidenum">
              <a:rPr lang="en-US" smtClean="0"/>
              <a:t>53</a:t>
            </a:fld>
            <a:endParaRPr lang="en-US" dirty="0"/>
          </a:p>
        </p:txBody>
      </p:sp>
    </p:spTree>
    <p:extLst>
      <p:ext uri="{BB962C8B-B14F-4D97-AF65-F5344CB8AC3E}">
        <p14:creationId xmlns:p14="http://schemas.microsoft.com/office/powerpoint/2010/main" val="22274338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710A1-6009-4C5A-D6E0-71EDF86C3E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207091-39CF-61A8-40DB-44FD13D943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2C4890-CCA4-88AE-CB52-05943DFA629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6C96AB5-89CF-EA76-4212-BA2FEA9916A5}"/>
              </a:ext>
            </a:extLst>
          </p:cNvPr>
          <p:cNvSpPr>
            <a:spLocks noGrp="1"/>
          </p:cNvSpPr>
          <p:nvPr>
            <p:ph type="sldNum" sz="quarter" idx="5"/>
          </p:nvPr>
        </p:nvSpPr>
        <p:spPr/>
        <p:txBody>
          <a:bodyPr/>
          <a:lstStyle/>
          <a:p>
            <a:fld id="{BFDD6F49-EBB7-4CCF-97A8-E526BB28BB69}" type="slidenum">
              <a:rPr lang="en-US" smtClean="0"/>
              <a:t>54</a:t>
            </a:fld>
            <a:endParaRPr lang="en-US" dirty="0"/>
          </a:p>
        </p:txBody>
      </p:sp>
    </p:spTree>
    <p:extLst>
      <p:ext uri="{BB962C8B-B14F-4D97-AF65-F5344CB8AC3E}">
        <p14:creationId xmlns:p14="http://schemas.microsoft.com/office/powerpoint/2010/main" val="95787217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CAC1A-E275-91CA-589C-07A023C84B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037EB3-3A71-02B0-FA53-755C006042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A18D9C-2AEF-65C0-1C05-FF7311AF269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F1A2464-7BA6-2655-38AC-6618259996C6}"/>
              </a:ext>
            </a:extLst>
          </p:cNvPr>
          <p:cNvSpPr>
            <a:spLocks noGrp="1"/>
          </p:cNvSpPr>
          <p:nvPr>
            <p:ph type="sldNum" sz="quarter" idx="5"/>
          </p:nvPr>
        </p:nvSpPr>
        <p:spPr/>
        <p:txBody>
          <a:bodyPr/>
          <a:lstStyle/>
          <a:p>
            <a:fld id="{BFDD6F49-EBB7-4CCF-97A8-E526BB28BB69}" type="slidenum">
              <a:rPr lang="en-US" smtClean="0"/>
              <a:t>55</a:t>
            </a:fld>
            <a:endParaRPr lang="en-US" dirty="0"/>
          </a:p>
        </p:txBody>
      </p:sp>
    </p:spTree>
    <p:extLst>
      <p:ext uri="{BB962C8B-B14F-4D97-AF65-F5344CB8AC3E}">
        <p14:creationId xmlns:p14="http://schemas.microsoft.com/office/powerpoint/2010/main" val="380356791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C22A99-F9F2-9E36-521B-9D0D65008C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CF2FB5-D33B-9194-39C2-9692C8F9CF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287ACA-76CA-DE48-8E19-715AF2DEBBD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04B1CE0-B5B4-CEE1-EC56-A060A1DA185E}"/>
              </a:ext>
            </a:extLst>
          </p:cNvPr>
          <p:cNvSpPr>
            <a:spLocks noGrp="1"/>
          </p:cNvSpPr>
          <p:nvPr>
            <p:ph type="sldNum" sz="quarter" idx="5"/>
          </p:nvPr>
        </p:nvSpPr>
        <p:spPr/>
        <p:txBody>
          <a:bodyPr/>
          <a:lstStyle/>
          <a:p>
            <a:fld id="{BFDD6F49-EBB7-4CCF-97A8-E526BB28BB69}" type="slidenum">
              <a:rPr lang="en-US" smtClean="0"/>
              <a:t>56</a:t>
            </a:fld>
            <a:endParaRPr lang="en-US" dirty="0"/>
          </a:p>
        </p:txBody>
      </p:sp>
    </p:spTree>
    <p:extLst>
      <p:ext uri="{BB962C8B-B14F-4D97-AF65-F5344CB8AC3E}">
        <p14:creationId xmlns:p14="http://schemas.microsoft.com/office/powerpoint/2010/main" val="220639653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C08B3-555A-6539-2111-C6985C8EE6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F4D3CA-53B5-F789-BFF7-E8A3258778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A3DEB1-E2C9-0D4C-0A65-BD2C96286A7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216142ED-297F-EE04-0208-631DCB6A3518}"/>
              </a:ext>
            </a:extLst>
          </p:cNvPr>
          <p:cNvSpPr>
            <a:spLocks noGrp="1"/>
          </p:cNvSpPr>
          <p:nvPr>
            <p:ph type="sldNum" sz="quarter" idx="5"/>
          </p:nvPr>
        </p:nvSpPr>
        <p:spPr/>
        <p:txBody>
          <a:bodyPr/>
          <a:lstStyle/>
          <a:p>
            <a:fld id="{BFDD6F49-EBB7-4CCF-97A8-E526BB28BB69}" type="slidenum">
              <a:rPr lang="en-US" smtClean="0"/>
              <a:t>57</a:t>
            </a:fld>
            <a:endParaRPr lang="en-US" dirty="0"/>
          </a:p>
        </p:txBody>
      </p:sp>
    </p:spTree>
    <p:extLst>
      <p:ext uri="{BB962C8B-B14F-4D97-AF65-F5344CB8AC3E}">
        <p14:creationId xmlns:p14="http://schemas.microsoft.com/office/powerpoint/2010/main" val="249253493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FDD6F49-EBB7-4CCF-97A8-E526BB28BB69}" type="slidenum">
              <a:rPr lang="en-US" smtClean="0"/>
              <a:t>58</a:t>
            </a:fld>
            <a:endParaRPr lang="en-US" dirty="0"/>
          </a:p>
        </p:txBody>
      </p:sp>
    </p:spTree>
    <p:extLst>
      <p:ext uri="{BB962C8B-B14F-4D97-AF65-F5344CB8AC3E}">
        <p14:creationId xmlns:p14="http://schemas.microsoft.com/office/powerpoint/2010/main" val="75826087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finally… </a:t>
            </a:r>
          </a:p>
        </p:txBody>
      </p:sp>
      <p:sp>
        <p:nvSpPr>
          <p:cNvPr id="4" name="Slide Number Placeholder 3"/>
          <p:cNvSpPr>
            <a:spLocks noGrp="1"/>
          </p:cNvSpPr>
          <p:nvPr>
            <p:ph type="sldNum" sz="quarter" idx="5"/>
          </p:nvPr>
        </p:nvSpPr>
        <p:spPr/>
        <p:txBody>
          <a:bodyPr/>
          <a:lstStyle/>
          <a:p>
            <a:fld id="{BFDD6F49-EBB7-4CCF-97A8-E526BB28BB69}" type="slidenum">
              <a:rPr lang="en-US" smtClean="0"/>
              <a:t>59</a:t>
            </a:fld>
            <a:endParaRPr lang="en-US" dirty="0"/>
          </a:p>
        </p:txBody>
      </p:sp>
    </p:spTree>
    <p:extLst>
      <p:ext uri="{BB962C8B-B14F-4D97-AF65-F5344CB8AC3E}">
        <p14:creationId xmlns:p14="http://schemas.microsoft.com/office/powerpoint/2010/main" val="9446597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FDD6F49-EBB7-4CCF-97A8-E526BB28BB69}" type="slidenum">
              <a:rPr lang="en-US" smtClean="0"/>
              <a:t>6</a:t>
            </a:fld>
            <a:endParaRPr lang="en-US" dirty="0"/>
          </a:p>
        </p:txBody>
      </p:sp>
    </p:spTree>
    <p:extLst>
      <p:ext uri="{BB962C8B-B14F-4D97-AF65-F5344CB8AC3E}">
        <p14:creationId xmlns:p14="http://schemas.microsoft.com/office/powerpoint/2010/main" val="9192378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FDD6F49-EBB7-4CCF-97A8-E526BB28BB69}" type="slidenum">
              <a:rPr lang="en-US" smtClean="0"/>
              <a:t>7</a:t>
            </a:fld>
            <a:endParaRPr lang="en-US" dirty="0"/>
          </a:p>
        </p:txBody>
      </p:sp>
    </p:spTree>
    <p:extLst>
      <p:ext uri="{BB962C8B-B14F-4D97-AF65-F5344CB8AC3E}">
        <p14:creationId xmlns:p14="http://schemas.microsoft.com/office/powerpoint/2010/main" val="18448256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FDD6F49-EBB7-4CCF-97A8-E526BB28BB69}" type="slidenum">
              <a:rPr lang="en-US" smtClean="0"/>
              <a:t>8</a:t>
            </a:fld>
            <a:endParaRPr lang="en-US" dirty="0"/>
          </a:p>
        </p:txBody>
      </p:sp>
    </p:spTree>
    <p:extLst>
      <p:ext uri="{BB962C8B-B14F-4D97-AF65-F5344CB8AC3E}">
        <p14:creationId xmlns:p14="http://schemas.microsoft.com/office/powerpoint/2010/main" val="22652866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007BB7-8913-7576-078B-9C0907A3E5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C77DC8-EDC7-228C-5F80-26962F425B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20D6D7-3B6D-054C-2245-742D5C1F395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F10E708-98B6-9899-7A1B-3A2186F3A525}"/>
              </a:ext>
            </a:extLst>
          </p:cNvPr>
          <p:cNvSpPr>
            <a:spLocks noGrp="1"/>
          </p:cNvSpPr>
          <p:nvPr>
            <p:ph type="sldNum" sz="quarter" idx="5"/>
          </p:nvPr>
        </p:nvSpPr>
        <p:spPr/>
        <p:txBody>
          <a:bodyPr/>
          <a:lstStyle/>
          <a:p>
            <a:fld id="{BFDD6F49-EBB7-4CCF-97A8-E526BB28BB69}" type="slidenum">
              <a:rPr lang="en-US" smtClean="0"/>
              <a:t>9</a:t>
            </a:fld>
            <a:endParaRPr lang="en-US" dirty="0"/>
          </a:p>
        </p:txBody>
      </p:sp>
    </p:spTree>
    <p:extLst>
      <p:ext uri="{BB962C8B-B14F-4D97-AF65-F5344CB8AC3E}">
        <p14:creationId xmlns:p14="http://schemas.microsoft.com/office/powerpoint/2010/main" val="9374796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21208" y="548642"/>
            <a:ext cx="7478991" cy="3635797"/>
          </a:xfrm>
        </p:spPr>
        <p:txBody>
          <a:bodyPr anchor="t">
            <a:normAutofit/>
          </a:bodyPr>
          <a:lstStyle>
            <a:lvl1pPr algn="l">
              <a:defRPr sz="7000"/>
            </a:lvl1pPr>
          </a:lstStyle>
          <a:p>
            <a:r>
              <a:rPr lang="en-GB"/>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521208" y="4473553"/>
            <a:ext cx="6655522" cy="1545336"/>
          </a:xfrm>
        </p:spPr>
        <p:txBody>
          <a:bodyPr anchor="b">
            <a:normAutofit/>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8027B902-09B5-4324-8310-59625360F035}" type="datetime1">
              <a:rPr lang="en-US" smtClean="0"/>
              <a:t>9/10/2026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31129645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genda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858000" y="1161288"/>
            <a:ext cx="4663440" cy="1554480"/>
          </a:xfrm>
        </p:spPr>
        <p:txBody>
          <a:bodyPr anchor="b">
            <a:normAutofit/>
          </a:bodyPr>
          <a:lstStyle>
            <a:lvl1pPr>
              <a:defRPr sz="4000"/>
            </a:lvl1pPr>
          </a:lstStyle>
          <a:p>
            <a:r>
              <a:rPr lang="en-GB"/>
              <a:t>Click to edit Master title style</a:t>
            </a:r>
            <a:endParaRPr lang="en-US" dirty="0"/>
          </a:p>
        </p:txBody>
      </p:sp>
      <p:sp>
        <p:nvSpPr>
          <p:cNvPr id="8" name="Picture Placeholder 7">
            <a:extLst>
              <a:ext uri="{FF2B5EF4-FFF2-40B4-BE49-F238E27FC236}">
                <a16:creationId xmlns:a16="http://schemas.microsoft.com/office/drawing/2014/main" id="{9AC20259-235D-F9C3-3788-C1457976F5AC}"/>
              </a:ext>
            </a:extLst>
          </p:cNvPr>
          <p:cNvSpPr>
            <a:spLocks noGrp="1"/>
          </p:cNvSpPr>
          <p:nvPr>
            <p:ph type="pic" sz="quarter" idx="14"/>
          </p:nvPr>
        </p:nvSpPr>
        <p:spPr>
          <a:xfrm>
            <a:off x="0" y="0"/>
            <a:ext cx="6099048"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858000" y="2825496"/>
            <a:ext cx="4663440" cy="3337560"/>
          </a:xfrm>
        </p:spPr>
        <p:txBody>
          <a:bodyPr>
            <a:normAutofit/>
          </a:bodyPr>
          <a:lstStyle>
            <a:lvl1pPr marL="457200" indent="-457200">
              <a:buFont typeface="+mj-lt"/>
              <a:buAutoNum type="arabicPeriod"/>
              <a:defRPr sz="2000"/>
            </a:lvl1pPr>
            <a:lvl2pPr marL="571500" indent="-342900">
              <a:buFont typeface="+mj-lt"/>
              <a:buAutoNum type="arabicPeriod"/>
              <a:defRPr sz="1800"/>
            </a:lvl2pPr>
            <a:lvl3pPr marL="800100" indent="-342900">
              <a:buFont typeface="+mj-lt"/>
              <a:buAutoNum type="arabicPeriod"/>
              <a:defRPr sz="1600"/>
            </a:lvl3pPr>
            <a:lvl4pPr marL="1028700" indent="-342900">
              <a:buFont typeface="+mj-lt"/>
              <a:buAutoNum type="arabicPeriod"/>
              <a:defRPr sz="1400"/>
            </a:lvl4pPr>
            <a:lvl5pPr>
              <a:buFont typeface="+mj-lt"/>
              <a:buAutoNum type="arabicPeriod"/>
              <a:defRPr sz="12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6857999" y="6453002"/>
            <a:ext cx="1996689" cy="365125"/>
          </a:xfrm>
        </p:spPr>
        <p:txBody>
          <a:bodyPr/>
          <a:lstStyle/>
          <a:p>
            <a:fld id="{8A60B404-9532-4DA8-8A40-EC339A5BE635}" type="datetime1">
              <a:rPr lang="en-US" smtClean="0"/>
              <a:t>9/10/2026</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227526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Content 1 (Ma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37159" y="151598"/>
            <a:ext cx="11924209" cy="528186"/>
          </a:xfrm>
        </p:spPr>
        <p:txBody>
          <a:bodyPr anchor="ctr">
            <a:normAutofit/>
          </a:bodyPr>
          <a:lstStyle>
            <a:lvl1pPr>
              <a:defRPr sz="24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137159" y="776036"/>
            <a:ext cx="11924209" cy="567696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EEE6A364-A39C-470E-B89A-9BD899585684}" type="datetime1">
              <a:rPr lang="en-US" smtClean="0"/>
              <a:t>9/10/2026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1051269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Content Only (Ma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41248" y="-1325880"/>
            <a:ext cx="10515600" cy="1325880"/>
          </a:xfrm>
        </p:spPr>
        <p:txBody>
          <a:bodyPr anchor="ctr">
            <a:normAutofit/>
          </a:bodyPr>
          <a:lstStyle>
            <a:lvl1pPr>
              <a:defRPr sz="24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137159" y="367091"/>
            <a:ext cx="11924209" cy="612381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B11C69CE-4771-4BFA-AD70-0E51ABA58D6D}" type="datetime1">
              <a:rPr lang="en-US" smtClean="0"/>
              <a:t>9/10/2026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8886518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990E4242-8CA0-457D-B3B1-7D78B4164321}" type="datetime1">
              <a:rPr lang="en-US" smtClean="0"/>
              <a:t>9/10/2026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1312030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28347" y="2385975"/>
            <a:ext cx="4325112" cy="2454796"/>
          </a:xfrm>
        </p:spPr>
        <p:txBody>
          <a:bodyPr>
            <a:normAutofit/>
          </a:bodyPr>
          <a:lstStyle>
            <a:lvl1pPr>
              <a:defRPr sz="4400"/>
            </a:lvl1pPr>
          </a:lstStyle>
          <a:p>
            <a:r>
              <a:rPr lang="en-GB"/>
              <a:t>Click to edit Master title style</a:t>
            </a:r>
            <a:endParaRPr lang="en-US"/>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73800" y="2386584"/>
            <a:ext cx="4325112" cy="2459736"/>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53D6F41-6645-4089-A6BB-7B692A44A4CC}" type="datetime1">
              <a:rPr lang="en-US" smtClean="0"/>
              <a:t>9/10/2026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3087418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28347" y="2258568"/>
            <a:ext cx="3813048" cy="3557016"/>
          </a:xfrm>
        </p:spPr>
        <p:txBody>
          <a:bodyPr>
            <a:normAutofit/>
          </a:bodyPr>
          <a:lstStyle>
            <a:lvl1pPr>
              <a:defRPr sz="3600"/>
            </a:lvl1pPr>
          </a:lstStyle>
          <a:p>
            <a:r>
              <a:rPr lang="en-GB"/>
              <a:t>Click to edit Master title style</a:t>
            </a:r>
            <a:endParaRPr lang="en-US"/>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519738" y="2254250"/>
            <a:ext cx="4956175" cy="3556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258B73AF-3955-4569-8B4F-B329360A9CBD}" type="datetime1">
              <a:rPr lang="en-US" smtClean="0"/>
              <a:t>9/10/2026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8075640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8" y="1537853"/>
            <a:ext cx="4145582" cy="4638825"/>
          </a:xfrm>
        </p:spPr>
        <p:txBody>
          <a:bodyPr>
            <a:normAutofit/>
          </a:bodyPr>
          <a:lstStyle>
            <a:lvl1pPr>
              <a:defRPr sz="3600"/>
            </a:lvl1pPr>
          </a:lstStyle>
          <a:p>
            <a:r>
              <a:rPr lang="en-GB"/>
              <a:t>Click to edit Master title style</a:t>
            </a:r>
            <a:endParaRPr lang="en-US"/>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519738" y="1538288"/>
            <a:ext cx="5681662" cy="48180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8695276D-BBED-48BC-B459-1E9A16CF46CD}" type="datetime1">
              <a:rPr lang="en-US" smtClean="0"/>
              <a:t>9/10/2026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3545867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7" y="877456"/>
            <a:ext cx="4142232" cy="4940661"/>
          </a:xfrm>
        </p:spPr>
        <p:txBody>
          <a:bodyPr>
            <a:normAutofit/>
          </a:bodyPr>
          <a:lstStyle>
            <a:lvl1pPr>
              <a:defRPr sz="3600"/>
            </a:lvl1pPr>
          </a:lstStyle>
          <a:p>
            <a:r>
              <a:rPr lang="en-GB"/>
              <a:t>Click to edit Master title style</a:t>
            </a:r>
            <a:endParaRPr lang="en-US"/>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522913" y="877456"/>
            <a:ext cx="6159500" cy="539082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D138C57-8E3B-4697-92F8-0ED9B71F7E17}" type="datetime1">
              <a:rPr lang="en-US" smtClean="0"/>
              <a:t>9/10/2026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3347116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72533" y="548639"/>
            <a:ext cx="3494314" cy="5719639"/>
          </a:xfrm>
        </p:spPr>
        <p:txBody>
          <a:bodyPr>
            <a:normAutofit/>
          </a:bodyPr>
          <a:lstStyle>
            <a:lvl1pPr>
              <a:defRPr sz="3200"/>
            </a:lvl1pPr>
          </a:lstStyle>
          <a:p>
            <a:r>
              <a:rPr lang="en-GB"/>
              <a:t>Click to edit Master title style</a:t>
            </a:r>
            <a:endParaRPr lang="en-US"/>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504268" y="549274"/>
            <a:ext cx="7315200" cy="580644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B0ADC593-EA98-4C39-A75F-3F3A9C691019}" type="datetime1">
              <a:rPr lang="en-US" smtClean="0"/>
              <a:t>9/10/2026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4466122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538937" y="548640"/>
            <a:ext cx="6093225" cy="1143000"/>
          </a:xfrm>
        </p:spPr>
        <p:txBody>
          <a:bodyPr anchor="b"/>
          <a:lstStyle/>
          <a:p>
            <a:r>
              <a:rPr lang="en-GB"/>
              <a:t>Click to edit Master title style</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1"/>
            <a:ext cx="4793885"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dirty="0"/>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538937" y="1828800"/>
            <a:ext cx="6071616" cy="448970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E742B5C-5438-96A4-4A2A-AE939906F8A4}"/>
              </a:ext>
            </a:extLst>
          </p:cNvPr>
          <p:cNvSpPr>
            <a:spLocks noGrp="1"/>
          </p:cNvSpPr>
          <p:nvPr>
            <p:ph type="dt" sz="half" idx="15"/>
          </p:nvPr>
        </p:nvSpPr>
        <p:spPr>
          <a:xfrm>
            <a:off x="5538937" y="6453002"/>
            <a:ext cx="3337584" cy="365125"/>
          </a:xfrm>
        </p:spPr>
        <p:txBody>
          <a:bodyPr/>
          <a:lstStyle/>
          <a:p>
            <a:fld id="{8FACD271-2BB0-4C13-9E3A-50B90F57CA5B}" type="datetime1">
              <a:rPr lang="en-US" smtClean="0"/>
              <a:t>9/10/2026</a:t>
            </a:fld>
            <a:endParaRPr lang="en-US" dirty="0"/>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p:txBody>
          <a:bodyPr/>
          <a:lstStyle/>
          <a:p>
            <a:r>
              <a:rPr lang="en-US" dirty="0"/>
              <a:t>Sample Footer Text</a:t>
            </a:r>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41749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8008" y="854239"/>
            <a:ext cx="7876287" cy="3592629"/>
          </a:xfrm>
        </p:spPr>
        <p:txBody>
          <a:bodyPr anchor="b">
            <a:normAutofit/>
          </a:bodyPr>
          <a:lstStyle>
            <a:lvl1pPr algn="l">
              <a:defRPr sz="7200"/>
            </a:lvl1pPr>
          </a:lstStyle>
          <a:p>
            <a:r>
              <a:rPr lang="en-GB"/>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58368" y="4617138"/>
            <a:ext cx="7375466" cy="1014984"/>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9CB91A11-88E2-4BD0-90A5-503C684B9CC0}" type="datetime1">
              <a:rPr lang="en-US" smtClean="0"/>
              <a:t>9/10/2026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57795432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6135624" cy="1143000"/>
          </a:xfrm>
        </p:spPr>
        <p:txBody>
          <a:bodyPr anchor="b"/>
          <a:lstStyle/>
          <a:p>
            <a:r>
              <a:rPr lang="en-GB"/>
              <a:t>Click to edit Master title style</a:t>
            </a:r>
            <a:endParaRPr lang="en-US"/>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774" y="1828800"/>
            <a:ext cx="6135624" cy="448970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7400544" y="0"/>
            <a:ext cx="4791456"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dirty="0"/>
          </a:p>
        </p:txBody>
      </p:sp>
      <p:sp>
        <p:nvSpPr>
          <p:cNvPr id="9" name="Date Placeholder 8">
            <a:extLst>
              <a:ext uri="{FF2B5EF4-FFF2-40B4-BE49-F238E27FC236}">
                <a16:creationId xmlns:a16="http://schemas.microsoft.com/office/drawing/2014/main" id="{81177663-FC76-DF36-EEB7-5BE4C6C82F3A}"/>
              </a:ext>
            </a:extLst>
          </p:cNvPr>
          <p:cNvSpPr>
            <a:spLocks noGrp="1"/>
          </p:cNvSpPr>
          <p:nvPr>
            <p:ph type="dt" sz="half" idx="15"/>
          </p:nvPr>
        </p:nvSpPr>
        <p:spPr/>
        <p:txBody>
          <a:bodyPr/>
          <a:lstStyle/>
          <a:p>
            <a:fld id="{9C4109C0-CC82-467C-B6E8-62D4D3634E2A}" type="datetime1">
              <a:rPr lang="en-US" smtClean="0"/>
              <a:t>9/10/2026</a:t>
            </a:fld>
            <a:endParaRPr lang="en-US" dirty="0"/>
          </a:p>
        </p:txBody>
      </p:sp>
      <p:sp>
        <p:nvSpPr>
          <p:cNvPr id="10" name="Footer Placeholder 9">
            <a:extLst>
              <a:ext uri="{FF2B5EF4-FFF2-40B4-BE49-F238E27FC236}">
                <a16:creationId xmlns:a16="http://schemas.microsoft.com/office/drawing/2014/main" id="{4515DEC4-C967-ABFB-73CF-0A90335332A4}"/>
              </a:ext>
            </a:extLst>
          </p:cNvPr>
          <p:cNvSpPr>
            <a:spLocks noGrp="1"/>
          </p:cNvSpPr>
          <p:nvPr>
            <p:ph type="ftr" sz="quarter" idx="16"/>
          </p:nvPr>
        </p:nvSpPr>
        <p:spPr>
          <a:xfrm>
            <a:off x="3950591" y="6453002"/>
            <a:ext cx="2805405" cy="365125"/>
          </a:xfrm>
        </p:spPr>
        <p:txBody>
          <a:bodyPr/>
          <a:lstStyle/>
          <a:p>
            <a:r>
              <a:rPr lang="en-US" dirty="0"/>
              <a:t>Sample Footer Text</a:t>
            </a:r>
          </a:p>
        </p:txBody>
      </p:sp>
      <p:sp>
        <p:nvSpPr>
          <p:cNvPr id="12" name="Slide Number Placeholder 11">
            <a:extLst>
              <a:ext uri="{FF2B5EF4-FFF2-40B4-BE49-F238E27FC236}">
                <a16:creationId xmlns:a16="http://schemas.microsoft.com/office/drawing/2014/main" id="{A5A5085F-BE80-B110-AA1F-9DD0919E27D7}"/>
              </a:ext>
            </a:extLst>
          </p:cNvPr>
          <p:cNvSpPr>
            <a:spLocks noGrp="1"/>
          </p:cNvSpPr>
          <p:nvPr>
            <p:ph type="sldNum" sz="quarter" idx="17"/>
          </p:nvPr>
        </p:nvSpPr>
        <p:spPr>
          <a:xfrm>
            <a:off x="6706232" y="6453002"/>
            <a:ext cx="429207"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7214047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Photo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745736" y="320040"/>
            <a:ext cx="6858000" cy="932688"/>
          </a:xfrm>
        </p:spPr>
        <p:txBody>
          <a:bodyPr anchor="b"/>
          <a:lstStyle/>
          <a:p>
            <a:r>
              <a:rPr lang="en-GB"/>
              <a:t>Click to edit Master title style</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1"/>
            <a:ext cx="4023360"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dirty="0"/>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745736" y="1380744"/>
            <a:ext cx="6858000" cy="498348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a:off x="4745736" y="6453002"/>
            <a:ext cx="3494314" cy="365125"/>
          </a:xfrm>
        </p:spPr>
        <p:txBody>
          <a:bodyPr/>
          <a:lstStyle/>
          <a:p>
            <a:fld id="{1A5F77D0-C28E-4573-88F0-0A30FF98888E}" type="datetime1">
              <a:rPr lang="en-US" smtClean="0"/>
              <a:t>9/10/2026</a:t>
            </a:fld>
            <a:endParaRPr lang="en-US" dirty="0"/>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p:txBody>
          <a:bodyPr/>
          <a:lstStyle/>
          <a:p>
            <a:r>
              <a:rPr lang="en-US" dirty="0"/>
              <a:t>Sample Footer Text</a:t>
            </a:r>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1632171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Photo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320040"/>
            <a:ext cx="6858000" cy="932688"/>
          </a:xfrm>
        </p:spPr>
        <p:txBody>
          <a:bodyPr anchor="b"/>
          <a:lstStyle/>
          <a:p>
            <a:r>
              <a:rPr lang="en-GB"/>
              <a:t>Click to edit Master title style</a:t>
            </a:r>
            <a:endParaRPr lang="en-US"/>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1380744"/>
            <a:ext cx="6858000" cy="498348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8091732" y="0"/>
            <a:ext cx="4100267"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p:txBody>
          <a:bodyPr/>
          <a:lstStyle/>
          <a:p>
            <a:fld id="{D1F1191D-5EC4-40DF-9DB6-A6385AB88B55}" type="datetime1">
              <a:rPr lang="en-US" smtClean="0"/>
              <a:t>9/10/2026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4285799" y="6453002"/>
            <a:ext cx="2805405" cy="365125"/>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7041440" y="6453002"/>
            <a:ext cx="429207"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187197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Photo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253808" y="584339"/>
            <a:ext cx="4361688" cy="1527048"/>
          </a:xfrm>
        </p:spPr>
        <p:txBody>
          <a:bodyPr anchor="b"/>
          <a:lstStyle/>
          <a:p>
            <a:r>
              <a:rPr lang="en-GB"/>
              <a:t>Click to edit Master title style</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0"/>
            <a:ext cx="6611509"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dirty="0"/>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253745" y="2212975"/>
            <a:ext cx="4362450" cy="40957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253745" y="6453002"/>
            <a:ext cx="1622776" cy="365125"/>
          </a:xfrm>
        </p:spPr>
        <p:txBody>
          <a:bodyPr/>
          <a:lstStyle>
            <a:lvl1pPr>
              <a:defRPr>
                <a:solidFill>
                  <a:schemeClr val="tx1"/>
                </a:solidFill>
                <a:effectLst/>
              </a:defRPr>
            </a:lvl1pPr>
          </a:lstStyle>
          <a:p>
            <a:fld id="{EE468DAA-49F6-4492-82E6-75555EB31418}" type="datetime1">
              <a:rPr lang="en-US" smtClean="0"/>
              <a:t>9/10/2026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9673447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Photo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83413"/>
            <a:ext cx="4361688" cy="1527048"/>
          </a:xfrm>
        </p:spPr>
        <p:txBody>
          <a:bodyPr anchor="b"/>
          <a:lstStyle/>
          <a:p>
            <a:r>
              <a:rPr lang="en-GB"/>
              <a:t>Click to edit Master title style</a:t>
            </a:r>
            <a:endParaRPr lang="en-US"/>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5" y="2212975"/>
            <a:ext cx="4360863" cy="40957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453002"/>
            <a:ext cx="2031073" cy="365125"/>
          </a:xfrm>
        </p:spPr>
        <p:txBody>
          <a:bodyPr/>
          <a:lstStyle/>
          <a:p>
            <a:fld id="{41D22668-A3AE-429F-A351-A1583BA90793}" type="datetime1">
              <a:rPr lang="en-US" smtClean="0"/>
              <a:t>9/10/2026</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5745480" y="0"/>
            <a:ext cx="6446520"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168233" y="6453002"/>
            <a:ext cx="2805405" cy="365125"/>
          </a:xfrm>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923874" y="6453002"/>
            <a:ext cx="429207" cy="365125"/>
          </a:xfrm>
        </p:spPr>
        <p:txBody>
          <a:bodyPr/>
          <a:lstStyle>
            <a:lvl1pPr>
              <a:defRPr>
                <a:solidFill>
                  <a:schemeClr val="tx1"/>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691800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Photo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094553" y="320040"/>
            <a:ext cx="4522936" cy="932688"/>
          </a:xfrm>
        </p:spPr>
        <p:txBody>
          <a:bodyPr anchor="b"/>
          <a:lstStyle>
            <a:lvl1pPr>
              <a:defRPr sz="3200"/>
            </a:lvl1pPr>
          </a:lstStyle>
          <a:p>
            <a:r>
              <a:rPr lang="en-GB"/>
              <a:t>Click to edit Master title style</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6492240"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dirty="0"/>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04888" y="1380744"/>
            <a:ext cx="4512601" cy="498348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104491" y="6453002"/>
            <a:ext cx="1772029" cy="365125"/>
          </a:xfrm>
        </p:spPr>
        <p:txBody>
          <a:bodyPr/>
          <a:lstStyle>
            <a:lvl1pPr>
              <a:defRPr>
                <a:solidFill>
                  <a:schemeClr val="tx1"/>
                </a:solidFill>
                <a:effectLst/>
              </a:defRPr>
            </a:lvl1pPr>
          </a:lstStyle>
          <a:p>
            <a:fld id="{CB3A2E2B-8F4D-437C-9F55-5E913AFC716A}" type="datetime1">
              <a:rPr lang="en-US" smtClean="0"/>
              <a:t>9/10/2026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1712159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Photo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320040"/>
            <a:ext cx="4572000" cy="932688"/>
          </a:xfrm>
        </p:spPr>
        <p:txBody>
          <a:bodyPr anchor="b"/>
          <a:lstStyle>
            <a:lvl1pPr>
              <a:defRPr sz="3200"/>
            </a:lvl1pPr>
          </a:lstStyle>
          <a:p>
            <a:r>
              <a:rPr lang="en-GB"/>
              <a:t>Click to edit Master title style</a:t>
            </a:r>
            <a:endParaRPr lang="en-US"/>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4" y="1380744"/>
            <a:ext cx="4572000" cy="4983480"/>
          </a:xfrm>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453002"/>
            <a:ext cx="2031073" cy="365125"/>
          </a:xfrm>
        </p:spPr>
        <p:txBody>
          <a:bodyPr/>
          <a:lstStyle/>
          <a:p>
            <a:fld id="{46C70014-48FC-4647-9615-BBD39F98887D}" type="datetime1">
              <a:rPr lang="en-US" smtClean="0"/>
              <a:t>9/10/2026</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5917720" y="0"/>
            <a:ext cx="6274279"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168233" y="6453002"/>
            <a:ext cx="2805405" cy="365125"/>
          </a:xfrm>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923874" y="6453002"/>
            <a:ext cx="429207" cy="365125"/>
          </a:xfrm>
        </p:spPr>
        <p:txBody>
          <a:bodyPr/>
          <a:lstStyle>
            <a:lvl1pPr>
              <a:defRPr>
                <a:solidFill>
                  <a:schemeClr val="tx1"/>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101820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Photo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212663" y="583413"/>
            <a:ext cx="3401568" cy="1527048"/>
          </a:xfrm>
        </p:spPr>
        <p:txBody>
          <a:bodyPr anchor="b">
            <a:normAutofit/>
          </a:bodyPr>
          <a:lstStyle>
            <a:lvl1pPr>
              <a:defRPr sz="3200"/>
            </a:lvl1pPr>
          </a:lstStyle>
          <a:p>
            <a:r>
              <a:rPr lang="en-GB"/>
              <a:t>Click to edit Master title style</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0"/>
            <a:ext cx="7584144"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212790" y="2212975"/>
            <a:ext cx="3401568" cy="40957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8212663" y="6453002"/>
            <a:ext cx="922372" cy="365125"/>
          </a:xfrm>
        </p:spPr>
        <p:txBody>
          <a:bodyPr/>
          <a:lstStyle/>
          <a:p>
            <a:fld id="{C089F4EF-3CDF-46D7-ADF4-3A52C84FD8BE}" type="datetime1">
              <a:rPr lang="en-US" smtClean="0"/>
              <a:t>9/10/2026</a:t>
            </a:fld>
            <a:endParaRPr lang="en-US" dirty="0"/>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9135035" y="6453002"/>
            <a:ext cx="2546891" cy="365125"/>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3707826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Photo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83413"/>
            <a:ext cx="3401568" cy="1527048"/>
          </a:xfrm>
        </p:spPr>
        <p:txBody>
          <a:bodyPr anchor="b">
            <a:normAutofit/>
          </a:bodyPr>
          <a:lstStyle>
            <a:lvl1pPr>
              <a:defRPr sz="3200"/>
            </a:lvl1pPr>
          </a:lstStyle>
          <a:p>
            <a:r>
              <a:rPr lang="en-GB"/>
              <a:t>Click to edit Master title style</a:t>
            </a:r>
            <a:endParaRPr lang="en-US"/>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5" y="2212975"/>
            <a:ext cx="3401568" cy="40957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453002"/>
            <a:ext cx="1067625" cy="365125"/>
          </a:xfrm>
        </p:spPr>
        <p:txBody>
          <a:bodyPr/>
          <a:lstStyle/>
          <a:p>
            <a:fld id="{E635C43F-DBB1-4D83-B442-E1529AA900C2}" type="datetime1">
              <a:rPr lang="en-US" smtClean="0"/>
              <a:t>9/10/2026</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4761780" y="0"/>
            <a:ext cx="7430219"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204785" y="6453002"/>
            <a:ext cx="2805405" cy="365125"/>
          </a:xfrm>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3960426" y="6453002"/>
            <a:ext cx="429207" cy="365125"/>
          </a:xfrm>
        </p:spPr>
        <p:txBody>
          <a:bodyPr/>
          <a:lstStyle>
            <a:lvl1pPr>
              <a:defRPr>
                <a:solidFill>
                  <a:schemeClr val="tx1"/>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40715332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Photo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43102" y="1078992"/>
            <a:ext cx="3273552" cy="1942773"/>
          </a:xfrm>
        </p:spPr>
        <p:txBody>
          <a:bodyPr anchor="b"/>
          <a:lstStyle/>
          <a:p>
            <a:r>
              <a:rPr lang="en-GB"/>
              <a:t>Click to edit Master title style</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0"/>
            <a:ext cx="7781365"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44096" y="3099816"/>
            <a:ext cx="3273552" cy="2953512"/>
          </a:xfrm>
        </p:spPr>
        <p:txBody>
          <a:bodyPr>
            <a:normAutofit/>
          </a:bodyPr>
          <a:lstStyle>
            <a:lvl1pPr marL="0" indent="0">
              <a:buNone/>
              <a:defRPr sz="1600"/>
            </a:lvl1pPr>
            <a:lvl2pPr marL="228600" indent="0">
              <a:buNone/>
              <a:defRPr sz="1400"/>
            </a:lvl2pPr>
            <a:lvl3pPr marL="457200" indent="0">
              <a:buNone/>
              <a:defRPr sz="1200"/>
            </a:lvl3pPr>
            <a:lvl4pPr marL="685800" indent="0">
              <a:buNone/>
              <a:defRPr sz="1100"/>
            </a:lvl4pPr>
            <a:lvl5pPr marL="914400" indent="0">
              <a:buNone/>
              <a:defRPr sz="105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343102" y="6453002"/>
            <a:ext cx="1003659" cy="365125"/>
          </a:xfrm>
        </p:spPr>
        <p:txBody>
          <a:bodyPr/>
          <a:lstStyle>
            <a:lvl1pPr>
              <a:defRPr>
                <a:solidFill>
                  <a:schemeClr val="tx1"/>
                </a:solidFill>
                <a:effectLst/>
              </a:defRPr>
            </a:lvl1pPr>
          </a:lstStyle>
          <a:p>
            <a:fld id="{2D13F81E-C5BD-4314-B9B9-AAE2702F29D2}" type="datetime1">
              <a:rPr lang="en-US" smtClean="0"/>
              <a:t>9/10/2026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9346761" y="6453002"/>
            <a:ext cx="2335165" cy="365125"/>
          </a:xfr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246734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981200" y="1318302"/>
            <a:ext cx="8229600" cy="2621154"/>
          </a:xfrm>
        </p:spPr>
        <p:txBody>
          <a:bodyPr anchor="b">
            <a:normAutofit/>
          </a:bodyPr>
          <a:lstStyle>
            <a:lvl1pPr algn="ctr">
              <a:defRPr sz="6000"/>
            </a:lvl1pPr>
          </a:lstStyle>
          <a:p>
            <a:r>
              <a:rPr lang="en-GB"/>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4039647"/>
            <a:ext cx="7588155" cy="1414091"/>
          </a:xfrm>
        </p:spPr>
        <p:txBody>
          <a:bodyPr>
            <a:normAutofit/>
          </a:bodyPr>
          <a:lstStyle>
            <a:lvl1pPr marL="0" indent="0" algn="ctr">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E6B19A73-9EF0-435E-951F-A4ACE59FBD85}" type="datetime1">
              <a:rPr lang="en-US" smtClean="0"/>
              <a:t>9/10/2026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37049592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Photo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012268"/>
            <a:ext cx="3739896" cy="1390330"/>
          </a:xfrm>
        </p:spPr>
        <p:txBody>
          <a:bodyPr anchor="t">
            <a:normAutofit/>
          </a:bodyPr>
          <a:lstStyle>
            <a:lvl1pPr>
              <a:defRPr sz="3200"/>
            </a:lvl1pPr>
          </a:lstStyle>
          <a:p>
            <a:r>
              <a:rPr lang="en-GB"/>
              <a:t>Click to edit Master title style</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12192000" cy="4635132"/>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DC8C146-0A20-4029-98D5-9A42EEDF8B24}" type="datetime1">
              <a:rPr lang="en-US" smtClean="0"/>
              <a:t>9/10/2026</a:t>
            </a:fld>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349240" y="5012267"/>
            <a:ext cx="6400800" cy="1390330"/>
          </a:xfrm>
        </p:spPr>
        <p:txBody>
          <a:bodyPr>
            <a:no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200"/>
            </a:lvl3pPr>
            <a:lvl4pPr marL="685800" indent="0">
              <a:buFont typeface="Arial" panose="020B0604020202020204" pitchFamily="34" charset="0"/>
              <a:buNone/>
              <a:defRPr sz="1100"/>
            </a:lvl4pPr>
            <a:lvl5pPr marL="914400" indent="0">
              <a:buFont typeface="Arial" panose="020B0604020202020204" pitchFamily="34" charset="0"/>
              <a:buNone/>
              <a:defRPr sz="105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1028887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Photo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4162318"/>
            <a:ext cx="2953618" cy="1892808"/>
          </a:xfrm>
        </p:spPr>
        <p:txBody>
          <a:bodyPr anchor="t">
            <a:normAutofit/>
          </a:bodyPr>
          <a:lstStyle>
            <a:lvl1pPr>
              <a:defRPr sz="3200"/>
            </a:lvl1pPr>
          </a:lstStyle>
          <a:p>
            <a:r>
              <a:rPr lang="en-GB"/>
              <a:t>Click to edit Master title style</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12192000" cy="377827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7C12A2F-57DF-45DA-A7E9-678FD33267B9}" type="datetime1">
              <a:rPr lang="en-US" smtClean="0"/>
              <a:t>9/10/2026</a:t>
            </a:fld>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4162318"/>
            <a:ext cx="7772400" cy="2240280"/>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6259192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Photo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61425"/>
            <a:ext cx="2953618" cy="1892808"/>
          </a:xfrm>
        </p:spPr>
        <p:txBody>
          <a:bodyPr anchor="t">
            <a:normAutofit/>
          </a:bodyPr>
          <a:lstStyle>
            <a:lvl1pPr>
              <a:defRPr sz="3200"/>
            </a:lvl1pPr>
          </a:lstStyle>
          <a:p>
            <a:r>
              <a:rPr lang="en-GB"/>
              <a:t>Click to edit Master title style</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3079730"/>
            <a:ext cx="12192000" cy="377827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59778"/>
            <a:ext cx="3494314" cy="365125"/>
          </a:xfrm>
        </p:spPr>
        <p:txBody>
          <a:bodyPr/>
          <a:lstStyle/>
          <a:p>
            <a:fld id="{9128053F-E531-4885-B604-CF1A6DEEE405}" type="datetime1">
              <a:rPr lang="en-US" smtClean="0"/>
              <a:t>9/10/2026</a:t>
            </a:fld>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561425"/>
            <a:ext cx="7772400" cy="2240280"/>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76521" y="59778"/>
            <a:ext cx="2805405" cy="365125"/>
          </a:xfr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632162" y="59778"/>
            <a:ext cx="429207"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4676810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Photo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603504"/>
            <a:ext cx="10972802" cy="970463"/>
          </a:xfrm>
        </p:spPr>
        <p:txBody>
          <a:bodyPr anchor="ctr"/>
          <a:lstStyle/>
          <a:p>
            <a:r>
              <a:rPr lang="en-GB"/>
              <a:t>Click to edit Master title style</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612645" y="1828800"/>
            <a:ext cx="6172200" cy="4425696"/>
          </a:xfrm>
          <a:blipFill dpi="0" rotWithShape="1">
            <a:blip r:embed="rId2" cstate="print">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dirty="0"/>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7327395" y="1828800"/>
            <a:ext cx="4251960" cy="442887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4766791B-F730-470C-BD5E-FFF8D449589F}" type="datetime1">
              <a:rPr lang="en-US" smtClean="0"/>
              <a:t>9/10/2026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7797679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Photo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39"/>
            <a:ext cx="4672584" cy="1453896"/>
          </a:xfrm>
        </p:spPr>
        <p:txBody>
          <a:bodyPr>
            <a:normAutofit/>
          </a:bodyPr>
          <a:lstStyle>
            <a:lvl1pPr>
              <a:defRPr sz="3600"/>
            </a:lvl1pPr>
          </a:lstStyle>
          <a:p>
            <a:r>
              <a:rPr lang="en-GB"/>
              <a:t>Click to edit Master title style</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612648" y="2290890"/>
            <a:ext cx="4672584" cy="4041648"/>
          </a:xfrm>
          <a:blipFill dpi="0" rotWithShape="1">
            <a:blip r:embed="rId2" cstate="print">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dirty="0"/>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549275"/>
            <a:ext cx="5585925" cy="57832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4E73FE0C-303A-49D2-B22C-9FE8AE7D9EF1}" type="datetime1">
              <a:rPr lang="en-US" smtClean="0"/>
              <a:t>9/10/2026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114601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Photo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4678" y="550217"/>
            <a:ext cx="3657603" cy="1453896"/>
          </a:xfrm>
        </p:spPr>
        <p:txBody>
          <a:bodyPr anchor="t">
            <a:normAutofit/>
          </a:bodyPr>
          <a:lstStyle>
            <a:lvl1pPr>
              <a:defRPr sz="3200"/>
            </a:lvl1pPr>
          </a:lstStyle>
          <a:p>
            <a:r>
              <a:rPr lang="en-GB"/>
              <a:t>Click to edit Master title style</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731521" y="2295144"/>
            <a:ext cx="3490176" cy="4041648"/>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a:t>Click icon to add picture</a:t>
            </a:r>
            <a:endParaRPr lang="en-US" dirty="0"/>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5016500" y="549275"/>
            <a:ext cx="6561138" cy="57594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D73859A7-84EB-4384-87AF-59CC16704CF8}" type="datetime1">
              <a:rPr lang="en-US" smtClean="0"/>
              <a:t>9/10/2026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8738077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Big Number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539496" y="566928"/>
            <a:ext cx="10826496" cy="4334256"/>
          </a:xfrm>
        </p:spPr>
        <p:txBody>
          <a:bodyPr anchor="b">
            <a:normAutofit/>
          </a:bodyPr>
          <a:lstStyle>
            <a:lvl1pPr algn="l">
              <a:defRPr sz="23200">
                <a:solidFill>
                  <a:schemeClr val="accent1">
                    <a:lumMod val="75000"/>
                  </a:schemeClr>
                </a:solidFill>
              </a:defRPr>
            </a:lvl1pPr>
          </a:lstStyle>
          <a:p>
            <a:r>
              <a:rPr lang="en-US" dirty="0"/>
              <a:t>##%</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94944" y="4718304"/>
            <a:ext cx="5897880" cy="1353312"/>
          </a:xfrm>
        </p:spPr>
        <p:txBody>
          <a:bodyPr anchor="t">
            <a:normAutofit/>
          </a:bodyPr>
          <a:lstStyle>
            <a:lvl1pPr marL="0" indent="0" algn="l">
              <a:buNone/>
              <a:defRPr sz="2800" cap="none" baseline="0">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E5AD3D17-73C9-402C-91E7-BA73E6829C50}" type="datetime1">
              <a:rPr lang="en-US" smtClean="0"/>
              <a:t>9/10/2026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55446852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Big Number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822960" y="603504"/>
            <a:ext cx="10543032" cy="4206240"/>
          </a:xfrm>
        </p:spPr>
        <p:txBody>
          <a:bodyPr anchor="b">
            <a:normAutofit/>
          </a:bodyPr>
          <a:lstStyle>
            <a:lvl1pPr algn="ctr">
              <a:defRPr sz="23200">
                <a:solidFill>
                  <a:schemeClr val="accent1">
                    <a:lumMod val="75000"/>
                  </a:schemeClr>
                </a:solidFill>
              </a:defRPr>
            </a:lvl1pPr>
          </a:lstStyle>
          <a:p>
            <a:r>
              <a:rPr lang="en-US" dirty="0"/>
              <a:t>##%</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77440" y="4809744"/>
            <a:ext cx="7525512" cy="1545336"/>
          </a:xfrm>
        </p:spPr>
        <p:txBody>
          <a:bodyPr anchor="t">
            <a:normAutofit/>
          </a:bodyPr>
          <a:lstStyle>
            <a:lvl1pPr marL="0" indent="0" algn="ctr">
              <a:buNone/>
              <a:defRPr sz="2800" cap="none" baseline="0">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77A7CDD-9512-40CC-9351-FC0DE186CFBD}" type="datetime1">
              <a:rPr lang="en-US" smtClean="0"/>
              <a:t>9/10/2026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11176016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Big Number 3">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93814EA-F598-EBFD-83D1-6782D7CBB598}"/>
              </a:ext>
            </a:extLst>
          </p:cNvPr>
          <p:cNvSpPr/>
          <p:nvPr userDrawn="1"/>
        </p:nvSpPr>
        <p:spPr>
          <a:xfrm>
            <a:off x="0" y="0"/>
            <a:ext cx="12192000" cy="6858000"/>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822960" y="603504"/>
            <a:ext cx="10543032" cy="4206240"/>
          </a:xfrm>
        </p:spPr>
        <p:txBody>
          <a:bodyPr anchor="b">
            <a:normAutofit/>
          </a:bodyPr>
          <a:lstStyle>
            <a:lvl1pPr algn="ctr">
              <a:defRPr sz="23200">
                <a:solidFill>
                  <a:schemeClr val="tx1"/>
                </a:solidFill>
              </a:defRPr>
            </a:lvl1pPr>
          </a:lstStyle>
          <a:p>
            <a:r>
              <a:rPr lang="en-US" dirty="0"/>
              <a:t>##%</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77440" y="4809744"/>
            <a:ext cx="7525512" cy="1545336"/>
          </a:xfrm>
        </p:spPr>
        <p:txBody>
          <a:bodyPr anchor="t">
            <a:normAutofit/>
          </a:bodyPr>
          <a:lstStyle>
            <a:lvl1pPr marL="0" indent="0" algn="ctr">
              <a:buNone/>
              <a:defRPr sz="2800" cap="none"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1"/>
                </a:solidFill>
              </a:defRPr>
            </a:lvl1pPr>
          </a:lstStyle>
          <a:p>
            <a:fld id="{483EFCC7-B7E8-4ABE-BBCB-C75FD27800CD}" type="datetime1">
              <a:rPr lang="en-US" smtClean="0"/>
              <a:t>9/10/2026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35209648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tatem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507735E4-737B-43D4-B991-92C3D63DE68F}" type="datetime1">
              <a:rPr lang="en-US" smtClean="0"/>
              <a:t>9/10/2026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548640"/>
            <a:ext cx="8266176" cy="5605272"/>
          </a:xfrm>
        </p:spPr>
        <p:txBody>
          <a:bodyPr anchor="t">
            <a:noAutofit/>
          </a:bodyPr>
          <a:lstStyle>
            <a:lvl1pPr marL="0" indent="0">
              <a:lnSpc>
                <a:spcPct val="100000"/>
              </a:lnSpc>
              <a:buNone/>
              <a:defRPr sz="5000" b="1"/>
            </a:lvl1pPr>
            <a:lvl2pPr marL="228600" indent="0">
              <a:lnSpc>
                <a:spcPct val="100000"/>
              </a:lnSpc>
              <a:buNone/>
              <a:defRPr sz="4400" b="1"/>
            </a:lvl2pPr>
            <a:lvl3pPr marL="457200" indent="0">
              <a:lnSpc>
                <a:spcPct val="100000"/>
              </a:lnSpc>
              <a:buNone/>
              <a:defRPr sz="4000" b="1"/>
            </a:lvl3pPr>
            <a:lvl4pPr marL="685800" indent="0">
              <a:lnSpc>
                <a:spcPct val="100000"/>
              </a:lnSpc>
              <a:buNone/>
              <a:defRPr sz="3600" b="1"/>
            </a:lvl4pPr>
            <a:lvl5pPr marL="914400" indent="0">
              <a:lnSpc>
                <a:spcPct val="100000"/>
              </a:lnSpc>
              <a:buNone/>
              <a:defRPr sz="3200" b="1"/>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8313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365760" y="5218032"/>
            <a:ext cx="11460480" cy="786384"/>
          </a:xfrm>
        </p:spPr>
        <p:txBody>
          <a:bodyPr anchor="b">
            <a:normAutofit/>
          </a:bodyPr>
          <a:lstStyle>
            <a:lvl1pPr algn="l">
              <a:defRPr sz="4000"/>
            </a:lvl1pPr>
          </a:lstStyle>
          <a:p>
            <a:r>
              <a:rPr lang="en-GB"/>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65760" y="5972629"/>
            <a:ext cx="11460480" cy="480373"/>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p:nvPr>
        </p:nvSpPr>
        <p:spPr>
          <a:xfrm>
            <a:off x="0" y="0"/>
            <a:ext cx="12191999" cy="4986425"/>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dirty="0"/>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p:txBody>
          <a:bodyPr/>
          <a:lstStyle/>
          <a:p>
            <a:fld id="{C72BE8CE-6011-4887-8688-8D57691F11AD}" type="datetime1">
              <a:rPr lang="en-US" smtClean="0"/>
              <a:t>9/10/2026</a:t>
            </a:fld>
            <a:endParaRPr lang="en-US" dirty="0"/>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r>
              <a:rPr lang="en-US" dirty="0"/>
              <a:t>Sample Footer Text</a:t>
            </a:r>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0176852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Quot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1499616" y="1188720"/>
            <a:ext cx="9198864" cy="3657600"/>
          </a:xfrm>
        </p:spPr>
        <p:txBody>
          <a:bodyPr anchor="ctr">
            <a:normAutofit/>
          </a:bodyPr>
          <a:lstStyle>
            <a:lvl1pPr marL="137160" indent="-137160" algn="l">
              <a:lnSpc>
                <a:spcPct val="100000"/>
              </a:lnSpc>
              <a:defRPr sz="4000" b="0"/>
            </a:lvl1pPr>
          </a:lstStyle>
          <a:p>
            <a:r>
              <a:rPr lang="en-US" dirty="0"/>
              <a:t>Click to edit Quote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hasCustomPrompt="1"/>
          </p:nvPr>
        </p:nvSpPr>
        <p:spPr>
          <a:xfrm>
            <a:off x="1654972" y="5428752"/>
            <a:ext cx="9043508" cy="466344"/>
          </a:xfrm>
        </p:spPr>
        <p:txBody>
          <a:bodyPr anchor="ctr">
            <a:normAutofit/>
          </a:bodyPr>
          <a:lstStyle>
            <a:lvl1pPr marL="0" indent="0" algn="l">
              <a:buNone/>
              <a:defRPr sz="2200" b="1">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Quote Author</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4D63035D-22A0-4334-A9AE-2457016C8B47}" type="datetime1">
              <a:rPr lang="en-US" smtClean="0"/>
              <a:t>9/10/2026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97956511"/>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Quote 2">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CE66BBE-3119-84C9-214F-FCCB3DF5A6F1}"/>
              </a:ext>
            </a:extLst>
          </p:cNvPr>
          <p:cNvSpPr/>
          <p:nvPr userDrawn="1"/>
        </p:nvSpPr>
        <p:spPr>
          <a:xfrm>
            <a:off x="0" y="1"/>
            <a:ext cx="12192000" cy="6858000"/>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1499616" y="1344168"/>
            <a:ext cx="9198864" cy="3291840"/>
          </a:xfrm>
        </p:spPr>
        <p:txBody>
          <a:bodyPr anchor="ctr">
            <a:normAutofit/>
          </a:bodyPr>
          <a:lstStyle>
            <a:lvl1pPr marL="137160" indent="-137160" algn="l">
              <a:lnSpc>
                <a:spcPct val="100000"/>
              </a:lnSpc>
              <a:defRPr sz="4000" b="0"/>
            </a:lvl1pPr>
          </a:lstStyle>
          <a:p>
            <a:r>
              <a:rPr lang="en-US" dirty="0"/>
              <a:t>Click to edit Quote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hasCustomPrompt="1"/>
          </p:nvPr>
        </p:nvSpPr>
        <p:spPr>
          <a:xfrm>
            <a:off x="1655064" y="5349240"/>
            <a:ext cx="9043416" cy="466344"/>
          </a:xfrm>
        </p:spPr>
        <p:txBody>
          <a:bodyPr anchor="ctr">
            <a:normAutofit/>
          </a:bodyPr>
          <a:lstStyle>
            <a:lvl1pPr marL="0" indent="0" algn="l">
              <a:buNone/>
              <a:defRPr sz="2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Quote Author</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29247CA6-BC1D-429A-A289-4E939E49554A}" type="datetime1">
              <a:rPr lang="en-US" smtClean="0"/>
              <a:t>9/10/2026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86932447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Quot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612648" y="1234440"/>
            <a:ext cx="8961120" cy="3169920"/>
          </a:xfrm>
        </p:spPr>
        <p:txBody>
          <a:bodyPr anchor="ctr">
            <a:normAutofit/>
          </a:bodyPr>
          <a:lstStyle>
            <a:lvl1pPr marL="137160" indent="-137160" algn="l">
              <a:lnSpc>
                <a:spcPct val="100000"/>
              </a:lnSpc>
              <a:defRPr sz="4400" b="0"/>
            </a:lvl1pPr>
          </a:lstStyle>
          <a:p>
            <a:r>
              <a:rPr lang="en-US" dirty="0"/>
              <a:t>Click to edit Quote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hasCustomPrompt="1"/>
          </p:nvPr>
        </p:nvSpPr>
        <p:spPr>
          <a:xfrm>
            <a:off x="766651" y="5669280"/>
            <a:ext cx="8807117" cy="466344"/>
          </a:xfrm>
        </p:spPr>
        <p:txBody>
          <a:bodyPr anchor="ctr">
            <a:normAutofit/>
          </a:bodyPr>
          <a:lstStyle>
            <a:lvl1pPr marL="0" indent="0" algn="l">
              <a:buNone/>
              <a:defRPr sz="2200" b="1">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Quote Author</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DF8418BD-2BA9-41CB-AB89-625779A7563D}" type="datetime1">
              <a:rPr lang="en-US" smtClean="0"/>
              <a:t>9/10/2026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67860291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GB"/>
              <a:t>Click to edit Master title style</a:t>
            </a:r>
            <a:endParaRPr lang="en-US"/>
          </a:p>
        </p:txBody>
      </p:sp>
      <p:sp>
        <p:nvSpPr>
          <p:cNvPr id="9" name="Text Placeholder 8">
            <a:extLst>
              <a:ext uri="{FF2B5EF4-FFF2-40B4-BE49-F238E27FC236}">
                <a16:creationId xmlns:a16="http://schemas.microsoft.com/office/drawing/2014/main" id="{84DC103C-4E45-07FA-2734-5BAE2624DC48}"/>
              </a:ext>
            </a:extLst>
          </p:cNvPr>
          <p:cNvSpPr>
            <a:spLocks noGrp="1"/>
          </p:cNvSpPr>
          <p:nvPr>
            <p:ph type="body" sz="quarter" idx="13"/>
          </p:nvPr>
        </p:nvSpPr>
        <p:spPr>
          <a:xfrm>
            <a:off x="612775"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ext Placeholder 10">
            <a:extLst>
              <a:ext uri="{FF2B5EF4-FFF2-40B4-BE49-F238E27FC236}">
                <a16:creationId xmlns:a16="http://schemas.microsoft.com/office/drawing/2014/main" id="{288F1ED9-CE64-0191-F909-FDC002A7456F}"/>
              </a:ext>
            </a:extLst>
          </p:cNvPr>
          <p:cNvSpPr>
            <a:spLocks noGrp="1"/>
          </p:cNvSpPr>
          <p:nvPr>
            <p:ph type="body" sz="quarter" idx="14"/>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9E765B10-D26A-480A-9509-A9831C5E60D8}" type="datetime1">
              <a:rPr lang="en-US" smtClean="0"/>
              <a:t>9/10/2026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57708349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1" name="Text Placeholder 10">
            <a:extLst>
              <a:ext uri="{FF2B5EF4-FFF2-40B4-BE49-F238E27FC236}">
                <a16:creationId xmlns:a16="http://schemas.microsoft.com/office/drawing/2014/main" id="{F86E5640-DE07-46FE-2EFB-FCD8C5238DC9}"/>
              </a:ext>
            </a:extLst>
          </p:cNvPr>
          <p:cNvSpPr>
            <a:spLocks noGrp="1"/>
          </p:cNvSpPr>
          <p:nvPr>
            <p:ph type="body" sz="quarter" idx="13"/>
          </p:nvPr>
        </p:nvSpPr>
        <p:spPr>
          <a:xfrm>
            <a:off x="609600" y="2387600"/>
            <a:ext cx="5157788" cy="3763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3" name="Text Placeholder 12">
            <a:extLst>
              <a:ext uri="{FF2B5EF4-FFF2-40B4-BE49-F238E27FC236}">
                <a16:creationId xmlns:a16="http://schemas.microsoft.com/office/drawing/2014/main" id="{20D5795C-6228-AA6F-1CF7-AD7010686BC6}"/>
              </a:ext>
            </a:extLst>
          </p:cNvPr>
          <p:cNvSpPr>
            <a:spLocks noGrp="1"/>
          </p:cNvSpPr>
          <p:nvPr>
            <p:ph type="body" sz="quarter" idx="14"/>
          </p:nvPr>
        </p:nvSpPr>
        <p:spPr>
          <a:xfrm>
            <a:off x="6172200" y="2387600"/>
            <a:ext cx="5183188" cy="3763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5BCCB42A-67CE-499B-A4FA-7D4E4469B142}" type="datetime1">
              <a:rPr lang="en-US" smtClean="0"/>
              <a:t>9/10/2026</a:t>
            </a:fld>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dirty="0"/>
              <a:t>Sample Footer Text</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43825818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EF9E5040-F7E0-40EC-B8E9-CED28200FAA3}" type="datetime1">
              <a:rPr lang="en-US" smtClean="0"/>
              <a:t>9/10/2026</a:t>
            </a:fld>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56496913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87CFF128-BAC7-4E0D-8F77-28A571D93B6F}" type="datetime1">
              <a:rPr lang="en-US" smtClean="0"/>
              <a:t>9/10/2026</a:t>
            </a:fld>
            <a:endParaRPr lang="en-US" dirty="0"/>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dirty="0"/>
              <a:t>Sample Footer Text</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02917458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612648" y="553616"/>
            <a:ext cx="3595634" cy="1757505"/>
          </a:xfrm>
        </p:spPr>
        <p:txBody>
          <a:bodyPr anchor="t">
            <a:normAutofit/>
          </a:bodyPr>
          <a:lstStyle>
            <a:lvl1pPr>
              <a:defRPr sz="2800"/>
            </a:lvl1pPr>
          </a:lstStyle>
          <a:p>
            <a:r>
              <a:rPr lang="en-GB"/>
              <a:t>Click to edit Master title style</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612648" y="2311121"/>
            <a:ext cx="3595634" cy="3993263"/>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5"/>
            <a:ext cx="6440258" cy="5755109"/>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12DB3EA1-DD0C-4B8D-8364-52024B4530F1}" type="datetime1">
              <a:rPr lang="en-US" smtClean="0"/>
              <a:t>9/10/2026</a:t>
            </a:fld>
            <a:endParaRPr lang="en-US" dirty="0"/>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4965990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612648" y="557784"/>
            <a:ext cx="3595634" cy="2212313"/>
          </a:xfrm>
        </p:spPr>
        <p:txBody>
          <a:bodyPr anchor="t">
            <a:normAutofit/>
          </a:bodyPr>
          <a:lstStyle>
            <a:lvl1pPr>
              <a:defRPr sz="2800"/>
            </a:lvl1pPr>
          </a:lstStyle>
          <a:p>
            <a:r>
              <a:rPr lang="en-GB"/>
              <a:t>Click to edit Master title style</a:t>
            </a:r>
            <a:endParaRPr lang="en-US" dirty="0"/>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12648"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557784"/>
            <a:ext cx="6519080" cy="5779007"/>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3D157344-9CC7-412D-8C20-072BE86D5A11}" type="datetime1">
              <a:rPr lang="en-US" smtClean="0"/>
              <a:t>9/10/2026</a:t>
            </a:fld>
            <a:endParaRPr lang="en-US" dirty="0"/>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76902161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clus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6" y="1847088"/>
            <a:ext cx="7342307" cy="1133856"/>
          </a:xfrm>
        </p:spPr>
        <p:txBody>
          <a:bodyPr anchor="b">
            <a:noAutofit/>
          </a:bodyPr>
          <a:lstStyle>
            <a:lvl1pPr>
              <a:defRPr sz="6000"/>
            </a:lvl1pPr>
          </a:lstStyle>
          <a:p>
            <a:r>
              <a:rPr lang="en-GB"/>
              <a:t>Click to edit Master title style</a:t>
            </a:r>
            <a:endParaRPr lang="en-US"/>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12775" y="3594099"/>
            <a:ext cx="10890374" cy="2743200"/>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57987AA-E4E6-4FC1-BAD8-09A952212C58}" type="datetime1">
              <a:rPr lang="en-US" smtClean="0"/>
              <a:t>9/10/2026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75662841"/>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168896" y="1129554"/>
            <a:ext cx="4361688" cy="3475236"/>
          </a:xfrm>
        </p:spPr>
        <p:txBody>
          <a:bodyPr anchor="b">
            <a:normAutofit/>
          </a:bodyPr>
          <a:lstStyle>
            <a:lvl1pPr algn="l">
              <a:defRPr sz="5400"/>
            </a:lvl1pPr>
          </a:lstStyle>
          <a:p>
            <a:r>
              <a:rPr lang="en-GB"/>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168897" y="4731335"/>
            <a:ext cx="4206240" cy="1184585"/>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p:nvPr>
        </p:nvSpPr>
        <p:spPr>
          <a:xfrm>
            <a:off x="0" y="0"/>
            <a:ext cx="6584950"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168895" y="6453002"/>
            <a:ext cx="1707625" cy="365125"/>
          </a:xfrm>
        </p:spPr>
        <p:txBody>
          <a:bodyPr/>
          <a:lstStyle>
            <a:lvl1pPr>
              <a:defRPr>
                <a:solidFill>
                  <a:schemeClr val="tx1"/>
                </a:solidFill>
                <a:effectLst/>
              </a:defRPr>
            </a:lvl1pPr>
          </a:lstStyle>
          <a:p>
            <a:fld id="{886426EA-0386-4881-8D6D-3F08C95C4A7F}" type="datetime1">
              <a:rPr lang="en-US" smtClean="0"/>
              <a:t>9/10/2026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28875110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7" y="1627318"/>
            <a:ext cx="8430767" cy="1842020"/>
          </a:xfrm>
        </p:spPr>
        <p:txBody>
          <a:bodyPr anchor="b">
            <a:noAutofit/>
          </a:bodyPr>
          <a:lstStyle>
            <a:lvl1pPr>
              <a:defRPr sz="6000"/>
            </a:lvl1pPr>
          </a:lstStyle>
          <a:p>
            <a:r>
              <a:rPr lang="en-GB"/>
              <a:t>Click to edit Master title style</a:t>
            </a:r>
            <a:endParaRPr lang="en-US"/>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12775" y="3622674"/>
            <a:ext cx="8430639" cy="1279615"/>
          </a:xfrm>
        </p:spPr>
        <p:txBody>
          <a:bodyPr>
            <a:noAutofit/>
          </a:bodyPr>
          <a:lstStyle>
            <a:lvl1pPr marL="0" indent="0">
              <a:buNone/>
              <a:defRPr sz="2400"/>
            </a:lvl1pPr>
            <a:lvl2pPr marL="228600" indent="0">
              <a:buNone/>
              <a:defRPr sz="2000"/>
            </a:lvl2pPr>
            <a:lvl3pPr marL="457200" indent="0">
              <a:buNone/>
              <a:defRPr sz="1800"/>
            </a:lvl3pPr>
            <a:lvl4pPr marL="685800" indent="0">
              <a:buNone/>
              <a:defRPr sz="1600"/>
            </a:lvl4pPr>
            <a:lvl5pPr marL="914400" indent="0">
              <a:buNone/>
              <a:defRPr sz="14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43CF65F-0E21-48DE-8D75-4BF66A547E8E}" type="datetime1">
              <a:rPr lang="en-US" smtClean="0"/>
              <a:t>9/10/2026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86853183"/>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Photo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365760" y="411480"/>
            <a:ext cx="4654296" cy="3739896"/>
          </a:xfrm>
        </p:spPr>
        <p:txBody>
          <a:bodyPr anchor="t">
            <a:normAutofit/>
          </a:bodyPr>
          <a:lstStyle>
            <a:lvl1pPr algn="l">
              <a:defRPr sz="5200"/>
            </a:lvl1pPr>
          </a:lstStyle>
          <a:p>
            <a:r>
              <a:rPr lang="en-GB"/>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65760" y="4873752"/>
            <a:ext cx="4206240" cy="1380744"/>
          </a:xfrm>
        </p:spPr>
        <p:txBody>
          <a:bodyPr anchor="b">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p:nvPr>
        </p:nvSpPr>
        <p:spPr>
          <a:xfrm>
            <a:off x="5596128" y="0"/>
            <a:ext cx="6595872"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dirty="0"/>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137160" y="6453002"/>
            <a:ext cx="1951777" cy="365125"/>
          </a:xfrm>
        </p:spPr>
        <p:txBody>
          <a:bodyPr/>
          <a:lstStyle/>
          <a:p>
            <a:fld id="{1FE1A989-42EF-40B2-87AB-6941C231CD4A}" type="datetime1">
              <a:rPr lang="en-US" smtClean="0"/>
              <a:t>9/10/2026</a:t>
            </a:fld>
            <a:endParaRPr lang="en-US" dirty="0"/>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2088937" y="6453002"/>
            <a:ext cx="2805405" cy="365125"/>
          </a:xfrm>
        </p:spPr>
        <p:txBody>
          <a:bodyPr/>
          <a:lstStyle/>
          <a:p>
            <a:r>
              <a:rPr lang="en-US" dirty="0"/>
              <a:t>Sample Footer Text</a:t>
            </a:r>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4844578" y="6453002"/>
            <a:ext cx="429207"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51206727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74320" y="1801368"/>
            <a:ext cx="7772400" cy="4572000"/>
          </a:xfrm>
        </p:spPr>
        <p:txBody>
          <a:bodyPr anchor="b">
            <a:normAutofit/>
          </a:bodyPr>
          <a:lstStyle>
            <a:lvl1pPr algn="l">
              <a:defRPr sz="7400"/>
            </a:lvl1pPr>
          </a:lstStyle>
          <a:p>
            <a:r>
              <a:rPr lang="en-GB"/>
              <a:t>Click to edit Master 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EEE2A7A0-B9EE-41A8-8016-28E5803F20B2}" type="datetime1">
              <a:rPr lang="en-US" smtClean="0"/>
              <a:t>9/10/2026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5288095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74320" y="1801368"/>
            <a:ext cx="7772400" cy="4572000"/>
          </a:xfrm>
        </p:spPr>
        <p:txBody>
          <a:bodyPr anchor="b">
            <a:normAutofit/>
          </a:bodyPr>
          <a:lstStyle>
            <a:lvl1pPr algn="l">
              <a:defRPr sz="7400"/>
            </a:lvl1pPr>
          </a:lstStyle>
          <a:p>
            <a:r>
              <a:rPr lang="en-GB"/>
              <a:t>Click to edit Master title style</a:t>
            </a:r>
            <a:endParaRPr lang="en-US"/>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65176" y="484632"/>
            <a:ext cx="7772400" cy="594360"/>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EEE2A7A0-B9EE-41A8-8016-28E5803F20B2}" type="datetime1">
              <a:rPr lang="en-US" smtClean="0"/>
              <a:t>9/10/2026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95227937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12647" y="664108"/>
            <a:ext cx="8467558" cy="1554480"/>
          </a:xfrm>
        </p:spPr>
        <p:txBody>
          <a:bodyPr anchor="b">
            <a:normAutofit/>
          </a:bodyPr>
          <a:lstStyle>
            <a:lvl1pPr>
              <a:defRPr sz="4400"/>
            </a:lvl1pPr>
          </a:lstStyle>
          <a:p>
            <a:r>
              <a:rPr lang="en-GB"/>
              <a:t>Click to edit Master title style</a:t>
            </a:r>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12647" y="2333860"/>
            <a:ext cx="8467558" cy="3689909"/>
          </a:xfrm>
        </p:spPr>
        <p:txBody>
          <a:bodyPr>
            <a:normAutofit/>
          </a:bodyPr>
          <a:lstStyle>
            <a:lvl1pPr marL="457200" indent="-457200">
              <a:buFont typeface="+mj-lt"/>
              <a:buAutoNum type="arabicPeriod"/>
              <a:defRPr sz="2400"/>
            </a:lvl1pPr>
            <a:lvl2pPr marL="685800" indent="-457200">
              <a:buFont typeface="+mj-lt"/>
              <a:buAutoNum type="arabicPeriod"/>
              <a:defRPr sz="2000"/>
            </a:lvl2pPr>
            <a:lvl3pPr marL="800100" indent="-342900">
              <a:buFont typeface="+mj-lt"/>
              <a:buAutoNum type="arabicPeriod"/>
              <a:defRPr sz="1800"/>
            </a:lvl3pPr>
            <a:lvl4pPr marL="1028700" indent="-342900">
              <a:buFont typeface="+mj-lt"/>
              <a:buAutoNum type="arabicPeriod"/>
              <a:defRPr sz="1600"/>
            </a:lvl4pPr>
            <a:lvl5pPr marL="1257300" indent="-342900">
              <a:buFont typeface="+mj-lt"/>
              <a:buAutoNum type="arabicPeriod"/>
              <a:defRPr sz="14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8A60B404-9532-4DA8-8A40-EC339A5BE635}" type="datetime1">
              <a:rPr lang="en-US" smtClean="0"/>
              <a:t>9/10/2026</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46720814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D291CE83-67BA-4B15-B48A-7DC5C0636664}" type="datetime1">
              <a:rPr lang="en-US" smtClean="0"/>
              <a:t>9/10/2026</a:t>
            </a:fld>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r>
              <a:rPr lang="en-US" dirty="0"/>
              <a:t>Sample Footer Text</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dirty="0"/>
          </a:p>
        </p:txBody>
      </p:sp>
    </p:spTree>
    <p:extLst>
      <p:ext uri="{BB962C8B-B14F-4D97-AF65-F5344CB8AC3E}">
        <p14:creationId xmlns:p14="http://schemas.microsoft.com/office/powerpoint/2010/main" val="2740288441"/>
      </p:ext>
    </p:extLst>
  </p:cSld>
  <p:clrMap bg1="lt1" tx1="dk1" bg2="lt2" tx2="dk2" accent1="accent1" accent2="accent2" accent3="accent3" accent4="accent4" accent5="accent5" accent6="accent6" hlink="hlink" folHlink="folHlink"/>
  <p:sldLayoutIdLst>
    <p:sldLayoutId id="2147483677" r:id="rId1"/>
    <p:sldLayoutId id="2147483675" r:id="rId2"/>
    <p:sldLayoutId id="2147483661" r:id="rId3"/>
    <p:sldLayoutId id="2147483712" r:id="rId4"/>
    <p:sldLayoutId id="2147483698" r:id="rId5"/>
    <p:sldLayoutId id="2147483728" r:id="rId6"/>
    <p:sldLayoutId id="2147483735" r:id="rId7"/>
    <p:sldLayoutId id="2147483758" r:id="rId8"/>
    <p:sldLayoutId id="2147483710" r:id="rId9"/>
    <p:sldLayoutId id="2147483755" r:id="rId10"/>
    <p:sldLayoutId id="2147483713" r:id="rId11"/>
    <p:sldLayoutId id="2147483729" r:id="rId12"/>
    <p:sldLayoutId id="2147483662" r:id="rId13"/>
    <p:sldLayoutId id="2147483679" r:id="rId14"/>
    <p:sldLayoutId id="2147483680" r:id="rId15"/>
    <p:sldLayoutId id="2147483681" r:id="rId16"/>
    <p:sldLayoutId id="2147483682" r:id="rId17"/>
    <p:sldLayoutId id="2147483706" r:id="rId18"/>
    <p:sldLayoutId id="2147483689" r:id="rId19"/>
    <p:sldLayoutId id="2147483690" r:id="rId20"/>
    <p:sldLayoutId id="2147483707" r:id="rId21"/>
    <p:sldLayoutId id="2147483708" r:id="rId22"/>
    <p:sldLayoutId id="2147483692" r:id="rId23"/>
    <p:sldLayoutId id="2147483691" r:id="rId24"/>
    <p:sldLayoutId id="2147483732" r:id="rId25"/>
    <p:sldLayoutId id="2147483733" r:id="rId26"/>
    <p:sldLayoutId id="2147483731" r:id="rId27"/>
    <p:sldLayoutId id="2147483730" r:id="rId28"/>
    <p:sldLayoutId id="2147483694" r:id="rId29"/>
    <p:sldLayoutId id="2147483726" r:id="rId30"/>
    <p:sldLayoutId id="2147483693" r:id="rId31"/>
    <p:sldLayoutId id="2147483711" r:id="rId32"/>
    <p:sldLayoutId id="2147483672" r:id="rId33"/>
    <p:sldLayoutId id="2147483673" r:id="rId34"/>
    <p:sldLayoutId id="2147483696" r:id="rId35"/>
    <p:sldLayoutId id="2147483752" r:id="rId36"/>
    <p:sldLayoutId id="2147483754" r:id="rId37"/>
    <p:sldLayoutId id="2147483753" r:id="rId38"/>
    <p:sldLayoutId id="2147483750" r:id="rId39"/>
    <p:sldLayoutId id="2147483742" r:id="rId40"/>
    <p:sldLayoutId id="2147483743" r:id="rId41"/>
    <p:sldLayoutId id="2147483740" r:id="rId42"/>
    <p:sldLayoutId id="2147483664" r:id="rId43"/>
    <p:sldLayoutId id="2147483665" r:id="rId44"/>
    <p:sldLayoutId id="2147483666" r:id="rId45"/>
    <p:sldLayoutId id="2147483667" r:id="rId46"/>
    <p:sldLayoutId id="2147483668" r:id="rId47"/>
    <p:sldLayoutId id="2147483669" r:id="rId48"/>
    <p:sldLayoutId id="2147483685" r:id="rId49"/>
    <p:sldLayoutId id="2147483687" r:id="rId50"/>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1.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1.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39.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1.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17.xml"/><Relationship Id="rId5" Type="http://schemas.openxmlformats.org/officeDocument/2006/relationships/image" Target="../media/image13.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2.xml"/><Relationship Id="rId1" Type="http://schemas.openxmlformats.org/officeDocument/2006/relationships/slideLayout" Target="../slideLayouts/slideLayout41.xml"/><Relationship Id="rId4" Type="http://schemas.openxmlformats.org/officeDocument/2006/relationships/hyperlink" Target="https://www.bbc.co.uk/news/live/cq0lrz6j0ylnt" TargetMode="External"/></Relationships>
</file>

<file path=ppt/slides/_rels/slide34.xml.rels><?xml version="1.0" encoding="UTF-8" standalone="yes"?>
<Relationships xmlns="http://schemas.openxmlformats.org/package/2006/relationships"><Relationship Id="rId13" Type="http://schemas.openxmlformats.org/officeDocument/2006/relationships/image" Target="../media/image30.png"/><Relationship Id="rId18" Type="http://schemas.openxmlformats.org/officeDocument/2006/relationships/customXml" Target="../ink/ink8.xml"/><Relationship Id="rId26" Type="http://schemas.openxmlformats.org/officeDocument/2006/relationships/customXml" Target="../ink/ink12.xml"/><Relationship Id="rId3" Type="http://schemas.openxmlformats.org/officeDocument/2006/relationships/image" Target="../media/image26.png"/><Relationship Id="rId21" Type="http://schemas.openxmlformats.org/officeDocument/2006/relationships/image" Target="../media/image34.png"/><Relationship Id="rId34" Type="http://schemas.openxmlformats.org/officeDocument/2006/relationships/customXml" Target="../ink/ink16.xml"/><Relationship Id="rId7" Type="http://schemas.openxmlformats.org/officeDocument/2006/relationships/image" Target="../media/image27.png"/><Relationship Id="rId12" Type="http://schemas.openxmlformats.org/officeDocument/2006/relationships/customXml" Target="../ink/ink5.xml"/><Relationship Id="rId17" Type="http://schemas.openxmlformats.org/officeDocument/2006/relationships/image" Target="../media/image32.png"/><Relationship Id="rId25" Type="http://schemas.openxmlformats.org/officeDocument/2006/relationships/image" Target="../media/image36.png"/><Relationship Id="rId33" Type="http://schemas.openxmlformats.org/officeDocument/2006/relationships/image" Target="../media/image40.png"/><Relationship Id="rId2" Type="http://schemas.openxmlformats.org/officeDocument/2006/relationships/notesSlide" Target="../notesSlides/notesSlide33.xml"/><Relationship Id="rId16" Type="http://schemas.openxmlformats.org/officeDocument/2006/relationships/customXml" Target="../ink/ink7.xml"/><Relationship Id="rId20" Type="http://schemas.openxmlformats.org/officeDocument/2006/relationships/customXml" Target="../ink/ink9.xml"/><Relationship Id="rId29" Type="http://schemas.openxmlformats.org/officeDocument/2006/relationships/image" Target="../media/image38.png"/><Relationship Id="rId1" Type="http://schemas.openxmlformats.org/officeDocument/2006/relationships/slideLayout" Target="../slideLayouts/slideLayout17.xml"/><Relationship Id="rId6" Type="http://schemas.openxmlformats.org/officeDocument/2006/relationships/customXml" Target="../ink/ink2.xml"/><Relationship Id="rId11" Type="http://schemas.openxmlformats.org/officeDocument/2006/relationships/image" Target="../media/image29.png"/><Relationship Id="rId24" Type="http://schemas.openxmlformats.org/officeDocument/2006/relationships/customXml" Target="../ink/ink11.xml"/><Relationship Id="rId32" Type="http://schemas.openxmlformats.org/officeDocument/2006/relationships/customXml" Target="../ink/ink15.xml"/><Relationship Id="rId5" Type="http://schemas.openxmlformats.org/officeDocument/2006/relationships/image" Target="../media/image260.png"/><Relationship Id="rId15" Type="http://schemas.openxmlformats.org/officeDocument/2006/relationships/image" Target="../media/image31.png"/><Relationship Id="rId23" Type="http://schemas.openxmlformats.org/officeDocument/2006/relationships/image" Target="../media/image35.png"/><Relationship Id="rId28" Type="http://schemas.openxmlformats.org/officeDocument/2006/relationships/customXml" Target="../ink/ink13.xml"/><Relationship Id="rId10" Type="http://schemas.openxmlformats.org/officeDocument/2006/relationships/customXml" Target="../ink/ink4.xml"/><Relationship Id="rId19" Type="http://schemas.openxmlformats.org/officeDocument/2006/relationships/image" Target="../media/image33.png"/><Relationship Id="rId31" Type="http://schemas.openxmlformats.org/officeDocument/2006/relationships/image" Target="../media/image39.png"/><Relationship Id="rId4" Type="http://schemas.openxmlformats.org/officeDocument/2006/relationships/customXml" Target="../ink/ink1.xml"/><Relationship Id="rId9" Type="http://schemas.openxmlformats.org/officeDocument/2006/relationships/image" Target="../media/image28.png"/><Relationship Id="rId14" Type="http://schemas.openxmlformats.org/officeDocument/2006/relationships/customXml" Target="../ink/ink6.xml"/><Relationship Id="rId22" Type="http://schemas.openxmlformats.org/officeDocument/2006/relationships/customXml" Target="../ink/ink10.xml"/><Relationship Id="rId27" Type="http://schemas.openxmlformats.org/officeDocument/2006/relationships/image" Target="../media/image37.png"/><Relationship Id="rId30" Type="http://schemas.openxmlformats.org/officeDocument/2006/relationships/customXml" Target="../ink/ink14.xml"/><Relationship Id="rId35" Type="http://schemas.openxmlformats.org/officeDocument/2006/relationships/image" Target="../media/image41.png"/><Relationship Id="rId8" Type="http://schemas.openxmlformats.org/officeDocument/2006/relationships/customXml" Target="../ink/ink3.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4.xml"/><Relationship Id="rId1" Type="http://schemas.openxmlformats.org/officeDocument/2006/relationships/slideLayout" Target="../slideLayouts/slideLayout17.xml"/><Relationship Id="rId4" Type="http://schemas.openxmlformats.org/officeDocument/2006/relationships/image" Target="../media/image43.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1.xml"/></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6.xml"/><Relationship Id="rId1" Type="http://schemas.openxmlformats.org/officeDocument/2006/relationships/slideLayout" Target="../slideLayouts/slideLayout17.xml"/><Relationship Id="rId4" Type="http://schemas.openxmlformats.org/officeDocument/2006/relationships/hyperlink" Target="https://doi.org/10.1080/13648470.2012.747593"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1.xml"/></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8.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7.xml"/><Relationship Id="rId5" Type="http://schemas.openxmlformats.org/officeDocument/2006/relationships/image" Target="../media/image13.png"/><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1.xml"/></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0.xml"/><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1.xml"/></Relationships>
</file>

<file path=ppt/slides/_rels/slide4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2.xml"/><Relationship Id="rId1" Type="http://schemas.openxmlformats.org/officeDocument/2006/relationships/slideLayout" Target="../slideLayouts/slideLayout17.xml"/><Relationship Id="rId4" Type="http://schemas.openxmlformats.org/officeDocument/2006/relationships/image" Target="../media/image47.jpe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1.xml"/></Relationships>
</file>

<file path=ppt/slides/_rels/slide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4.xml"/><Relationship Id="rId1" Type="http://schemas.openxmlformats.org/officeDocument/2006/relationships/slideLayout" Target="../slideLayouts/slideLayout27.xml"/><Relationship Id="rId5" Type="http://schemas.openxmlformats.org/officeDocument/2006/relationships/image" Target="../media/image49.svg"/><Relationship Id="rId4" Type="http://schemas.openxmlformats.org/officeDocument/2006/relationships/image" Target="../media/image48.sv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7.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4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8.xml"/><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1.xml"/></Relationships>
</file>

<file path=ppt/slides/_rels/slide5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1.xml"/><Relationship Id="rId1" Type="http://schemas.openxmlformats.org/officeDocument/2006/relationships/slideLayout" Target="../slideLayouts/slideLayout3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1.xml"/></Relationships>
</file>

<file path=ppt/slides/_rels/slide5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3.xml"/><Relationship Id="rId1" Type="http://schemas.openxmlformats.org/officeDocument/2006/relationships/slideLayout" Target="../slideLayouts/slideLayout35.xml"/></Relationships>
</file>

<file path=ppt/slides/_rels/slide5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4.xml"/><Relationship Id="rId1" Type="http://schemas.openxmlformats.org/officeDocument/2006/relationships/slideLayout" Target="../slideLayouts/slideLayout35.xml"/><Relationship Id="rId4" Type="http://schemas.openxmlformats.org/officeDocument/2006/relationships/image" Target="../media/image50.jpe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9.xml"/></Relationships>
</file>

<file path=ppt/slides/_rels/slide59.xml.rels><?xml version="1.0" encoding="UTF-8" standalone="yes"?>
<Relationships xmlns="http://schemas.openxmlformats.org/package/2006/relationships"><Relationship Id="rId3" Type="http://schemas.openxmlformats.org/officeDocument/2006/relationships/hyperlink" Target="mailto:Alistair.brown@strath.ac.uk" TargetMode="External"/><Relationship Id="rId2" Type="http://schemas.openxmlformats.org/officeDocument/2006/relationships/notesSlide" Target="../notesSlides/notesSlide58.xml"/><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6D321A2-65AC-4C18-CA75-0FB5084CA306}"/>
              </a:ext>
            </a:extLst>
          </p:cNvPr>
          <p:cNvSpPr>
            <a:spLocks noGrp="1"/>
          </p:cNvSpPr>
          <p:nvPr>
            <p:ph type="ctrTitle"/>
          </p:nvPr>
        </p:nvSpPr>
        <p:spPr>
          <a:xfrm>
            <a:off x="365760" y="411480"/>
            <a:ext cx="4654296" cy="3310128"/>
          </a:xfrm>
        </p:spPr>
        <p:txBody>
          <a:bodyPr>
            <a:normAutofit/>
          </a:bodyPr>
          <a:lstStyle/>
          <a:p>
            <a:r>
              <a:rPr lang="en-US" sz="5400" dirty="0"/>
              <a:t>Downstream Drift:</a:t>
            </a:r>
            <a:br>
              <a:rPr lang="en-US" dirty="0"/>
            </a:br>
            <a:r>
              <a:rPr lang="en-US" sz="4000" dirty="0"/>
              <a:t>How ‘health’ hinders preventive policy</a:t>
            </a:r>
            <a:endParaRPr lang="en-US" dirty="0"/>
          </a:p>
        </p:txBody>
      </p:sp>
      <p:sp>
        <p:nvSpPr>
          <p:cNvPr id="5" name="Subtitle 4">
            <a:extLst>
              <a:ext uri="{FF2B5EF4-FFF2-40B4-BE49-F238E27FC236}">
                <a16:creationId xmlns:a16="http://schemas.microsoft.com/office/drawing/2014/main" id="{02FA3257-663D-61CE-A5D5-22B53DB71488}"/>
              </a:ext>
            </a:extLst>
          </p:cNvPr>
          <p:cNvSpPr>
            <a:spLocks noGrp="1"/>
          </p:cNvSpPr>
          <p:nvPr>
            <p:ph type="subTitle" idx="1"/>
          </p:nvPr>
        </p:nvSpPr>
        <p:spPr>
          <a:xfrm>
            <a:off x="365760" y="4572000"/>
            <a:ext cx="4206240" cy="2123768"/>
          </a:xfrm>
        </p:spPr>
        <p:txBody>
          <a:bodyPr/>
          <a:lstStyle/>
          <a:p>
            <a:r>
              <a:rPr lang="en-US" sz="2000" dirty="0"/>
              <a:t>Dr Ally Brown</a:t>
            </a:r>
          </a:p>
          <a:p>
            <a:r>
              <a:rPr lang="en-US" dirty="0"/>
              <a:t>University of Strathclyde​</a:t>
            </a:r>
          </a:p>
          <a:p>
            <a:r>
              <a:rPr lang="en-US" sz="1400" i="1" dirty="0"/>
              <a:t>With plenty help from</a:t>
            </a:r>
            <a:r>
              <a:rPr lang="en-US" sz="1400" dirty="0"/>
              <a:t>: Kat Smith, Lisa Garnham, Gillian Fergie, Anna Macintyre, Clemmie Hill O’Connor, Julia Lynch, Mark Petticrew, Shona Hilton, Emma Hill, Margaret Douglas and others</a:t>
            </a:r>
          </a:p>
        </p:txBody>
      </p:sp>
      <p:sp>
        <p:nvSpPr>
          <p:cNvPr id="3" name="Picture Placeholder 2">
            <a:extLst>
              <a:ext uri="{FF2B5EF4-FFF2-40B4-BE49-F238E27FC236}">
                <a16:creationId xmlns:a16="http://schemas.microsoft.com/office/drawing/2014/main" id="{80AB6E2D-9204-5106-A6A1-C539782BDCA4}"/>
              </a:ext>
            </a:extLst>
          </p:cNvPr>
          <p:cNvSpPr>
            <a:spLocks noGrp="1"/>
          </p:cNvSpPr>
          <p:nvPr>
            <p:ph type="pic" sz="quarter" idx="13"/>
          </p:nvPr>
        </p:nvSpPr>
        <p:spPr/>
        <p:txBody>
          <a:bodyPr/>
          <a:lstStyle/>
          <a:p>
            <a:endParaRPr lang="en-GB"/>
          </a:p>
        </p:txBody>
      </p:sp>
      <p:pic>
        <p:nvPicPr>
          <p:cNvPr id="8" name="Picture 7">
            <a:extLst>
              <a:ext uri="{FF2B5EF4-FFF2-40B4-BE49-F238E27FC236}">
                <a16:creationId xmlns:a16="http://schemas.microsoft.com/office/drawing/2014/main" id="{02A1BC34-139F-6BD9-6B4D-A6E0EBBB4460}"/>
              </a:ext>
            </a:extLst>
          </p:cNvPr>
          <p:cNvPicPr>
            <a:picLocks noChangeAspect="1"/>
          </p:cNvPicPr>
          <p:nvPr/>
        </p:nvPicPr>
        <p:blipFill>
          <a:blip r:embed="rId3"/>
          <a:srcRect l="12733" r="15133"/>
          <a:stretch>
            <a:fillRect/>
          </a:stretch>
        </p:blipFill>
        <p:spPr>
          <a:xfrm>
            <a:off x="5596128" y="0"/>
            <a:ext cx="6595872" cy="6858000"/>
          </a:xfrm>
          <a:prstGeom prst="rect">
            <a:avLst/>
          </a:prstGeom>
        </p:spPr>
      </p:pic>
    </p:spTree>
    <p:extLst>
      <p:ext uri="{BB962C8B-B14F-4D97-AF65-F5344CB8AC3E}">
        <p14:creationId xmlns:p14="http://schemas.microsoft.com/office/powerpoint/2010/main" val="3069965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1E428-FC34-723A-4EFB-B470152437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EF95D5-0F10-76C3-2EFB-AA749DCA9C7F}"/>
              </a:ext>
            </a:extLst>
          </p:cNvPr>
          <p:cNvSpPr>
            <a:spLocks noGrp="1"/>
          </p:cNvSpPr>
          <p:nvPr>
            <p:ph type="ctrTitle"/>
          </p:nvPr>
        </p:nvSpPr>
        <p:spPr>
          <a:xfrm>
            <a:off x="1499616" y="1344168"/>
            <a:ext cx="9198864" cy="3291840"/>
          </a:xfrm>
        </p:spPr>
        <p:txBody>
          <a:bodyPr/>
          <a:lstStyle/>
          <a:p>
            <a:r>
              <a:rPr lang="en-US" i="1" dirty="0"/>
              <a:t>“</a:t>
            </a:r>
            <a:r>
              <a:rPr lang="en-GB" i="1" dirty="0"/>
              <a:t>Realising our aim requires a whole system response in which prevention is embedded across all parts of government and all sectors</a:t>
            </a:r>
            <a:r>
              <a:rPr lang="en-GB" dirty="0"/>
              <a:t>”</a:t>
            </a:r>
            <a:endParaRPr lang="en-US" dirty="0"/>
          </a:p>
        </p:txBody>
      </p:sp>
      <p:sp>
        <p:nvSpPr>
          <p:cNvPr id="3" name="Subtitle 2">
            <a:extLst>
              <a:ext uri="{FF2B5EF4-FFF2-40B4-BE49-F238E27FC236}">
                <a16:creationId xmlns:a16="http://schemas.microsoft.com/office/drawing/2014/main" id="{5C00C7B8-4998-276D-FB72-080D3A875C4B}"/>
              </a:ext>
            </a:extLst>
          </p:cNvPr>
          <p:cNvSpPr>
            <a:spLocks noGrp="1"/>
          </p:cNvSpPr>
          <p:nvPr>
            <p:ph type="subTitle" idx="1"/>
          </p:nvPr>
        </p:nvSpPr>
        <p:spPr>
          <a:xfrm>
            <a:off x="1648968" y="4511040"/>
            <a:ext cx="9043416" cy="466344"/>
          </a:xfrm>
        </p:spPr>
        <p:txBody>
          <a:bodyPr/>
          <a:lstStyle/>
          <a:p>
            <a:r>
              <a:rPr lang="en-US" dirty="0"/>
              <a:t>– Scottish Government, 2025</a:t>
            </a:r>
          </a:p>
        </p:txBody>
      </p:sp>
    </p:spTree>
    <p:extLst>
      <p:ext uri="{BB962C8B-B14F-4D97-AF65-F5344CB8AC3E}">
        <p14:creationId xmlns:p14="http://schemas.microsoft.com/office/powerpoint/2010/main" val="21222243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A8D57-8789-EA1A-8F63-01DA33CF1C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BCB432-D321-280A-E876-7CF05424E35E}"/>
              </a:ext>
            </a:extLst>
          </p:cNvPr>
          <p:cNvSpPr>
            <a:spLocks noGrp="1"/>
          </p:cNvSpPr>
          <p:nvPr>
            <p:ph type="ctrTitle"/>
          </p:nvPr>
        </p:nvSpPr>
        <p:spPr>
          <a:xfrm>
            <a:off x="1499616" y="2886456"/>
            <a:ext cx="9198864" cy="1085088"/>
          </a:xfrm>
        </p:spPr>
        <p:txBody>
          <a:bodyPr/>
          <a:lstStyle/>
          <a:p>
            <a:r>
              <a:rPr lang="en-US" i="1" dirty="0"/>
              <a:t>“</a:t>
            </a:r>
            <a:r>
              <a:rPr lang="en-GB" i="1" dirty="0"/>
              <a:t>Putting prevention first”</a:t>
            </a:r>
            <a:endParaRPr lang="en-US" dirty="0"/>
          </a:p>
        </p:txBody>
      </p:sp>
      <p:sp>
        <p:nvSpPr>
          <p:cNvPr id="3" name="Subtitle 2">
            <a:extLst>
              <a:ext uri="{FF2B5EF4-FFF2-40B4-BE49-F238E27FC236}">
                <a16:creationId xmlns:a16="http://schemas.microsoft.com/office/drawing/2014/main" id="{F381C8FE-6514-822D-6DDE-78D848F59571}"/>
              </a:ext>
            </a:extLst>
          </p:cNvPr>
          <p:cNvSpPr>
            <a:spLocks noGrp="1"/>
          </p:cNvSpPr>
          <p:nvPr>
            <p:ph type="subTitle" idx="1"/>
          </p:nvPr>
        </p:nvSpPr>
        <p:spPr>
          <a:xfrm>
            <a:off x="1648968" y="3971544"/>
            <a:ext cx="9043416" cy="466344"/>
          </a:xfrm>
        </p:spPr>
        <p:txBody>
          <a:bodyPr/>
          <a:lstStyle/>
          <a:p>
            <a:r>
              <a:rPr lang="en-US" dirty="0"/>
              <a:t>– Scottish Government, last week</a:t>
            </a:r>
          </a:p>
        </p:txBody>
      </p:sp>
    </p:spTree>
    <p:extLst>
      <p:ext uri="{BB962C8B-B14F-4D97-AF65-F5344CB8AC3E}">
        <p14:creationId xmlns:p14="http://schemas.microsoft.com/office/powerpoint/2010/main" val="41182218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B9BCD-BFC7-85E5-E9CB-356B318674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336C17-E51A-6839-B80F-0298326E5531}"/>
              </a:ext>
            </a:extLst>
          </p:cNvPr>
          <p:cNvSpPr>
            <a:spLocks noGrp="1"/>
          </p:cNvSpPr>
          <p:nvPr>
            <p:ph type="ctrTitle"/>
          </p:nvPr>
        </p:nvSpPr>
        <p:spPr>
          <a:xfrm>
            <a:off x="1270660" y="1344168"/>
            <a:ext cx="9427820" cy="3291840"/>
          </a:xfrm>
        </p:spPr>
        <p:txBody>
          <a:bodyPr>
            <a:normAutofit/>
          </a:bodyPr>
          <a:lstStyle/>
          <a:p>
            <a:r>
              <a:rPr lang="en-US" sz="4800" dirty="0"/>
              <a:t>“</a:t>
            </a:r>
            <a:r>
              <a:rPr lang="en-GB" sz="4800" i="1" dirty="0"/>
              <a:t>Being for prevention is like being against sin</a:t>
            </a:r>
            <a:r>
              <a:rPr lang="en-US" sz="4800" dirty="0"/>
              <a:t>.”</a:t>
            </a:r>
          </a:p>
        </p:txBody>
      </p:sp>
      <p:sp>
        <p:nvSpPr>
          <p:cNvPr id="3" name="Subtitle 2">
            <a:extLst>
              <a:ext uri="{FF2B5EF4-FFF2-40B4-BE49-F238E27FC236}">
                <a16:creationId xmlns:a16="http://schemas.microsoft.com/office/drawing/2014/main" id="{DD7DF217-3D18-6B75-910F-9EBBC675BA86}"/>
              </a:ext>
            </a:extLst>
          </p:cNvPr>
          <p:cNvSpPr>
            <a:spLocks noGrp="1"/>
          </p:cNvSpPr>
          <p:nvPr>
            <p:ph type="subTitle" idx="1"/>
          </p:nvPr>
        </p:nvSpPr>
        <p:spPr>
          <a:xfrm>
            <a:off x="1462862" y="3962400"/>
            <a:ext cx="9043416" cy="466344"/>
          </a:xfrm>
        </p:spPr>
        <p:txBody>
          <a:bodyPr/>
          <a:lstStyle/>
          <a:p>
            <a:r>
              <a:rPr lang="en-US" dirty="0"/>
              <a:t>– Richard Freeman, 1999</a:t>
            </a:r>
          </a:p>
        </p:txBody>
      </p:sp>
    </p:spTree>
    <p:extLst>
      <p:ext uri="{BB962C8B-B14F-4D97-AF65-F5344CB8AC3E}">
        <p14:creationId xmlns:p14="http://schemas.microsoft.com/office/powerpoint/2010/main" val="2064644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20F23-1809-2CC4-1A94-F826616D2DF4}"/>
              </a:ext>
            </a:extLst>
          </p:cNvPr>
          <p:cNvSpPr>
            <a:spLocks noGrp="1"/>
          </p:cNvSpPr>
          <p:nvPr>
            <p:ph type="title"/>
          </p:nvPr>
        </p:nvSpPr>
        <p:spPr>
          <a:xfrm>
            <a:off x="614677" y="429275"/>
            <a:ext cx="3657603" cy="1453896"/>
          </a:xfrm>
        </p:spPr>
        <p:txBody>
          <a:bodyPr/>
          <a:lstStyle/>
          <a:p>
            <a:r>
              <a:rPr lang="en-US" dirty="0"/>
              <a:t>So why is prevention so hard?</a:t>
            </a:r>
          </a:p>
        </p:txBody>
      </p:sp>
      <p:sp>
        <p:nvSpPr>
          <p:cNvPr id="4" name="Content Placeholder 3">
            <a:extLst>
              <a:ext uri="{FF2B5EF4-FFF2-40B4-BE49-F238E27FC236}">
                <a16:creationId xmlns:a16="http://schemas.microsoft.com/office/drawing/2014/main" id="{CBAD71A6-1036-A099-9BDF-27C11F75648B}"/>
              </a:ext>
            </a:extLst>
          </p:cNvPr>
          <p:cNvSpPr>
            <a:spLocks noGrp="1"/>
          </p:cNvSpPr>
          <p:nvPr>
            <p:ph sz="quarter" idx="14"/>
          </p:nvPr>
        </p:nvSpPr>
        <p:spPr>
          <a:xfrm>
            <a:off x="5016500" y="1318161"/>
            <a:ext cx="6561138" cy="4227616"/>
          </a:xfrm>
        </p:spPr>
        <p:txBody>
          <a:bodyPr>
            <a:normAutofit/>
          </a:bodyPr>
          <a:lstStyle/>
          <a:p>
            <a:pPr marL="0" indent="0">
              <a:buNone/>
            </a:pPr>
            <a:endParaRPr lang="en-US" sz="1800" b="1" dirty="0"/>
          </a:p>
          <a:p>
            <a:pPr marL="0" indent="0">
              <a:buNone/>
            </a:pPr>
            <a:r>
              <a:rPr lang="en-US" sz="1800" b="1" dirty="0"/>
              <a:t>What does prevention mean?</a:t>
            </a:r>
          </a:p>
          <a:p>
            <a:pPr marL="0" indent="0">
              <a:spcBef>
                <a:spcPts val="0"/>
              </a:spcBef>
              <a:spcAft>
                <a:spcPts val="1000"/>
              </a:spcAft>
              <a:buNone/>
            </a:pPr>
            <a:r>
              <a:rPr lang="en-US" sz="1800" dirty="0"/>
              <a:t>What are we hoping to prevent?</a:t>
            </a:r>
          </a:p>
          <a:p>
            <a:pPr marL="0" indent="0">
              <a:buNone/>
            </a:pPr>
            <a:r>
              <a:rPr lang="en-US" sz="1800" b="1" dirty="0"/>
              <a:t>How can we think longer-term?</a:t>
            </a:r>
          </a:p>
          <a:p>
            <a:pPr marL="0" indent="0">
              <a:spcBef>
                <a:spcPts val="0"/>
              </a:spcBef>
              <a:spcAft>
                <a:spcPts val="1000"/>
              </a:spcAft>
              <a:buNone/>
            </a:pPr>
            <a:r>
              <a:rPr lang="en-US" sz="1800" dirty="0"/>
              <a:t>Today beats tomorrow, every day.</a:t>
            </a:r>
          </a:p>
          <a:p>
            <a:pPr marL="0" indent="0">
              <a:buNone/>
            </a:pPr>
            <a:r>
              <a:rPr lang="en-US" sz="1800" b="1" dirty="0"/>
              <a:t>How can we know our preventive policies are working?</a:t>
            </a:r>
          </a:p>
          <a:p>
            <a:pPr marL="0" indent="0">
              <a:spcBef>
                <a:spcPts val="0"/>
              </a:spcBef>
              <a:spcAft>
                <a:spcPts val="1000"/>
              </a:spcAft>
              <a:buNone/>
            </a:pPr>
            <a:r>
              <a:rPr lang="en-US" sz="1800" dirty="0"/>
              <a:t>The dog that doesn’t bark (or perhaps it will, 20 years later).</a:t>
            </a:r>
          </a:p>
          <a:p>
            <a:pPr marL="0" indent="0">
              <a:buNone/>
            </a:pPr>
            <a:r>
              <a:rPr lang="en-US" sz="1800" b="1" dirty="0"/>
              <a:t>How can we co-ordinate policy to prevent ill-health?</a:t>
            </a:r>
          </a:p>
          <a:p>
            <a:pPr marL="0" indent="0">
              <a:spcBef>
                <a:spcPts val="0"/>
              </a:spcBef>
              <a:spcAft>
                <a:spcPts val="1000"/>
              </a:spcAft>
              <a:buNone/>
            </a:pPr>
            <a:r>
              <a:rPr lang="en-US" sz="1800" dirty="0"/>
              <a:t>‘Health in All Policies’ is easier said than done.</a:t>
            </a:r>
          </a:p>
        </p:txBody>
      </p:sp>
      <p:pic>
        <p:nvPicPr>
          <p:cNvPr id="8" name="Picture 7">
            <a:extLst>
              <a:ext uri="{FF2B5EF4-FFF2-40B4-BE49-F238E27FC236}">
                <a16:creationId xmlns:a16="http://schemas.microsoft.com/office/drawing/2014/main" id="{EA70A1F6-6C5E-7125-2012-708EA1FAC02E}"/>
              </a:ext>
            </a:extLst>
          </p:cNvPr>
          <p:cNvPicPr>
            <a:picLocks noChangeAspect="1"/>
          </p:cNvPicPr>
          <p:nvPr/>
        </p:nvPicPr>
        <p:blipFill>
          <a:blip r:embed="rId3"/>
          <a:stretch>
            <a:fillRect/>
          </a:stretch>
        </p:blipFill>
        <p:spPr>
          <a:xfrm>
            <a:off x="652157" y="1844535"/>
            <a:ext cx="3582644" cy="4562856"/>
          </a:xfrm>
          <a:prstGeom prst="rect">
            <a:avLst/>
          </a:prstGeom>
          <a:ln w="28575">
            <a:solidFill>
              <a:schemeClr val="accent6">
                <a:lumMod val="75000"/>
              </a:schemeClr>
            </a:solidFill>
          </a:ln>
        </p:spPr>
      </p:pic>
    </p:spTree>
    <p:extLst>
      <p:ext uri="{BB962C8B-B14F-4D97-AF65-F5344CB8AC3E}">
        <p14:creationId xmlns:p14="http://schemas.microsoft.com/office/powerpoint/2010/main" val="3599844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 calcmode="lin" valueType="num">
                                      <p:cBhvr additive="base">
                                        <p:cTn id="1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 calcmode="lin" valueType="num">
                                      <p:cBhvr additive="base">
                                        <p:cTn id="1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 calcmode="lin" valueType="num">
                                      <p:cBhvr additive="base">
                                        <p:cTn id="2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 calcmode="lin" valueType="num">
                                      <p:cBhvr additive="base">
                                        <p:cTn id="37"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4">
                                            <p:txEl>
                                              <p:pRg st="8" end="8"/>
                                            </p:txEl>
                                          </p:spTgt>
                                        </p:tgtEl>
                                        <p:attrNameLst>
                                          <p:attrName>style.visibility</p:attrName>
                                        </p:attrNameLst>
                                      </p:cBhvr>
                                      <p:to>
                                        <p:strVal val="visible"/>
                                      </p:to>
                                    </p:set>
                                    <p:anim calcmode="lin" valueType="num">
                                      <p:cBhvr additive="base">
                                        <p:cTn id="41"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2F81C-2BD8-A4FA-1C47-752CDA28131D}"/>
              </a:ext>
            </a:extLst>
          </p:cNvPr>
          <p:cNvSpPr>
            <a:spLocks noGrp="1"/>
          </p:cNvSpPr>
          <p:nvPr>
            <p:ph type="ctrTitle"/>
          </p:nvPr>
        </p:nvSpPr>
        <p:spPr>
          <a:xfrm>
            <a:off x="274320" y="1801368"/>
            <a:ext cx="7772400" cy="4572000"/>
          </a:xfrm>
        </p:spPr>
        <p:txBody>
          <a:bodyPr/>
          <a:lstStyle/>
          <a:p>
            <a:r>
              <a:rPr lang="en-US" dirty="0"/>
              <a:t>What is ‘Downstream Drift’?</a:t>
            </a:r>
          </a:p>
        </p:txBody>
      </p:sp>
      <p:sp>
        <p:nvSpPr>
          <p:cNvPr id="3" name="Subtitle 2">
            <a:extLst>
              <a:ext uri="{FF2B5EF4-FFF2-40B4-BE49-F238E27FC236}">
                <a16:creationId xmlns:a16="http://schemas.microsoft.com/office/drawing/2014/main" id="{52D53411-4585-040B-5834-42C4EFE7629C}"/>
              </a:ext>
            </a:extLst>
          </p:cNvPr>
          <p:cNvSpPr>
            <a:spLocks noGrp="1"/>
          </p:cNvSpPr>
          <p:nvPr>
            <p:ph type="subTitle" idx="1"/>
          </p:nvPr>
        </p:nvSpPr>
        <p:spPr>
          <a:xfrm>
            <a:off x="265176" y="484632"/>
            <a:ext cx="7772400" cy="594360"/>
          </a:xfrm>
        </p:spPr>
        <p:txBody>
          <a:bodyPr>
            <a:normAutofit/>
          </a:bodyPr>
          <a:lstStyle/>
          <a:p>
            <a:r>
              <a:rPr lang="en-US" dirty="0"/>
              <a:t>2.​</a:t>
            </a:r>
          </a:p>
        </p:txBody>
      </p:sp>
      <p:sp>
        <p:nvSpPr>
          <p:cNvPr id="4" name="Subtitle 2">
            <a:extLst>
              <a:ext uri="{FF2B5EF4-FFF2-40B4-BE49-F238E27FC236}">
                <a16:creationId xmlns:a16="http://schemas.microsoft.com/office/drawing/2014/main" id="{49FA244D-CAA0-E987-3B95-2DF4409AE73D}"/>
              </a:ext>
            </a:extLst>
          </p:cNvPr>
          <p:cNvSpPr txBox="1">
            <a:spLocks/>
          </p:cNvSpPr>
          <p:nvPr/>
        </p:nvSpPr>
        <p:spPr>
          <a:xfrm>
            <a:off x="8046720" y="5058889"/>
            <a:ext cx="4059422" cy="1799112"/>
          </a:xfrm>
          <a:prstGeom prst="rect">
            <a:avLst/>
          </a:prstGeom>
        </p:spPr>
        <p:txBody>
          <a:bodyPr vert="horz" lIns="91440" tIns="45720" rIns="91440" bIns="45720" rtlCol="0" anchor="t">
            <a:normAutofit fontScale="85000" lnSpcReduction="10000"/>
          </a:bodyPr>
          <a:lstStyle>
            <a:lvl1pPr marL="0" indent="0" algn="l" defTabSz="914400" rtl="0" eaLnBrk="1" latinLnBrk="0" hangingPunct="1">
              <a:lnSpc>
                <a:spcPct val="12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dirty="0"/>
              <a:t>Ideas, frames &amp; paradigms</a:t>
            </a:r>
          </a:p>
          <a:p>
            <a:pPr algn="r"/>
            <a:r>
              <a:rPr lang="en-US" dirty="0"/>
              <a:t>Two competing paradigms of ‘health’</a:t>
            </a:r>
          </a:p>
          <a:p>
            <a:pPr algn="r"/>
            <a:r>
              <a:rPr lang="en-US" dirty="0" err="1"/>
              <a:t>Medicalisation</a:t>
            </a:r>
            <a:endParaRPr lang="en-US" dirty="0"/>
          </a:p>
          <a:p>
            <a:pPr algn="r"/>
            <a:r>
              <a:rPr lang="en-US" dirty="0"/>
              <a:t>Lifestyle Drift</a:t>
            </a:r>
          </a:p>
        </p:txBody>
      </p:sp>
    </p:spTree>
    <p:extLst>
      <p:ext uri="{BB962C8B-B14F-4D97-AF65-F5344CB8AC3E}">
        <p14:creationId xmlns:p14="http://schemas.microsoft.com/office/powerpoint/2010/main" val="41986905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C8A12-3EEF-CC5C-3C89-520CE34841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761DE2-0C79-3C61-83F1-EDCD7BB3144D}"/>
              </a:ext>
            </a:extLst>
          </p:cNvPr>
          <p:cNvSpPr>
            <a:spLocks noGrp="1"/>
          </p:cNvSpPr>
          <p:nvPr>
            <p:ph type="ctrTitle"/>
          </p:nvPr>
        </p:nvSpPr>
        <p:spPr>
          <a:xfrm>
            <a:off x="1270660" y="1344168"/>
            <a:ext cx="9427820" cy="3291840"/>
          </a:xfrm>
        </p:spPr>
        <p:txBody>
          <a:bodyPr>
            <a:normAutofit fontScale="90000"/>
          </a:bodyPr>
          <a:lstStyle/>
          <a:p>
            <a:r>
              <a:rPr lang="en-US" sz="4800" dirty="0"/>
              <a:t>“</a:t>
            </a:r>
            <a:r>
              <a:rPr lang="en-GB" sz="4800" i="1" dirty="0"/>
              <a:t>Very frequently the ‘world images’ that have been created by ‘</a:t>
            </a:r>
            <a:r>
              <a:rPr lang="en-GB" sz="4800" b="1" i="1" dirty="0"/>
              <a:t>ideas</a:t>
            </a:r>
            <a:r>
              <a:rPr lang="en-GB" sz="4800" i="1" dirty="0"/>
              <a:t>’ have, like switchmen, </a:t>
            </a:r>
            <a:r>
              <a:rPr lang="en-GB" sz="4800" b="1" i="1" dirty="0"/>
              <a:t>determined the tracks along which action has been pushed</a:t>
            </a:r>
            <a:r>
              <a:rPr lang="en-GB" sz="4800" i="1" dirty="0"/>
              <a:t> by the dynamic of interest</a:t>
            </a:r>
            <a:r>
              <a:rPr lang="en-GB" sz="4800" dirty="0"/>
              <a:t>”</a:t>
            </a:r>
            <a:endParaRPr lang="en-US" sz="4800" dirty="0"/>
          </a:p>
        </p:txBody>
      </p:sp>
      <p:sp>
        <p:nvSpPr>
          <p:cNvPr id="3" name="Subtitle 2">
            <a:extLst>
              <a:ext uri="{FF2B5EF4-FFF2-40B4-BE49-F238E27FC236}">
                <a16:creationId xmlns:a16="http://schemas.microsoft.com/office/drawing/2014/main" id="{E23EDEE2-599C-7668-C81D-A55AC63252C8}"/>
              </a:ext>
            </a:extLst>
          </p:cNvPr>
          <p:cNvSpPr>
            <a:spLocks noGrp="1"/>
          </p:cNvSpPr>
          <p:nvPr>
            <p:ph type="subTitle" idx="1"/>
          </p:nvPr>
        </p:nvSpPr>
        <p:spPr>
          <a:xfrm>
            <a:off x="1655064" y="5349240"/>
            <a:ext cx="9043416" cy="466344"/>
          </a:xfrm>
        </p:spPr>
        <p:txBody>
          <a:bodyPr/>
          <a:lstStyle/>
          <a:p>
            <a:r>
              <a:rPr lang="en-US" dirty="0"/>
              <a:t>– Max Weber, 1946</a:t>
            </a:r>
          </a:p>
        </p:txBody>
      </p:sp>
    </p:spTree>
    <p:extLst>
      <p:ext uri="{BB962C8B-B14F-4D97-AF65-F5344CB8AC3E}">
        <p14:creationId xmlns:p14="http://schemas.microsoft.com/office/powerpoint/2010/main" val="1475996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209B1-CECE-7466-7044-9D73619E56A1}"/>
              </a:ext>
            </a:extLst>
          </p:cNvPr>
          <p:cNvSpPr>
            <a:spLocks noGrp="1"/>
          </p:cNvSpPr>
          <p:nvPr>
            <p:ph type="ctrTitle"/>
          </p:nvPr>
        </p:nvSpPr>
        <p:spPr>
          <a:xfrm>
            <a:off x="365760" y="4177172"/>
            <a:ext cx="11460480" cy="786384"/>
          </a:xfrm>
        </p:spPr>
        <p:txBody>
          <a:bodyPr/>
          <a:lstStyle/>
          <a:p>
            <a:pPr algn="ctr"/>
            <a:r>
              <a:rPr lang="en-US" dirty="0"/>
              <a:t>The two competing models of ‘health’</a:t>
            </a:r>
          </a:p>
        </p:txBody>
      </p:sp>
      <p:sp>
        <p:nvSpPr>
          <p:cNvPr id="3" name="Subtitle 2">
            <a:extLst>
              <a:ext uri="{FF2B5EF4-FFF2-40B4-BE49-F238E27FC236}">
                <a16:creationId xmlns:a16="http://schemas.microsoft.com/office/drawing/2014/main" id="{0D66681B-5E1B-BD2B-6960-3B46EFE83A39}"/>
              </a:ext>
            </a:extLst>
          </p:cNvPr>
          <p:cNvSpPr>
            <a:spLocks noGrp="1"/>
          </p:cNvSpPr>
          <p:nvPr>
            <p:ph type="subTitle" idx="1"/>
          </p:nvPr>
        </p:nvSpPr>
        <p:spPr>
          <a:xfrm>
            <a:off x="365760" y="5186246"/>
            <a:ext cx="11460480" cy="1083926"/>
          </a:xfrm>
        </p:spPr>
        <p:txBody>
          <a:bodyPr>
            <a:normAutofit/>
          </a:bodyPr>
          <a:lstStyle/>
          <a:p>
            <a:pPr algn="ctr"/>
            <a:r>
              <a:rPr lang="en-US" b="1" dirty="0"/>
              <a:t>Medical</a:t>
            </a:r>
            <a:r>
              <a:rPr lang="en-US" dirty="0"/>
              <a:t>: individuals, biology (chemistry, physics): “</a:t>
            </a:r>
            <a:r>
              <a:rPr lang="en-US" i="1" dirty="0"/>
              <a:t>what we’re made of</a:t>
            </a:r>
            <a:r>
              <a:rPr lang="en-US" dirty="0"/>
              <a:t>”.</a:t>
            </a:r>
          </a:p>
          <a:p>
            <a:pPr algn="ctr"/>
            <a:r>
              <a:rPr lang="en-US" b="1" dirty="0"/>
              <a:t>Social</a:t>
            </a:r>
            <a:r>
              <a:rPr lang="en-US" dirty="0"/>
              <a:t>: populations, social sciences: “</a:t>
            </a:r>
            <a:r>
              <a:rPr lang="en-US" i="1" dirty="0"/>
              <a:t>what we’re part of</a:t>
            </a:r>
            <a:r>
              <a:rPr lang="en-US" dirty="0"/>
              <a:t>”.</a:t>
            </a:r>
          </a:p>
        </p:txBody>
      </p:sp>
      <p:pic>
        <p:nvPicPr>
          <p:cNvPr id="13" name="Picture 12" descr="Amazon.com: Blue tree publishing, Organ of the human body (12 x 17 inch, small) : Home &amp; Kitchen">
            <a:extLst>
              <a:ext uri="{FF2B5EF4-FFF2-40B4-BE49-F238E27FC236}">
                <a16:creationId xmlns:a16="http://schemas.microsoft.com/office/drawing/2014/main" id="{A9BF3CC7-621D-BB93-476F-08B761DF1D3B}"/>
              </a:ext>
            </a:extLst>
          </p:cNvPr>
          <p:cNvPicPr>
            <a:picLocks noChangeAspect="1"/>
          </p:cNvPicPr>
          <p:nvPr/>
        </p:nvPicPr>
        <p:blipFill>
          <a:blip r:embed="rId3"/>
          <a:srcRect b="24101"/>
          <a:stretch>
            <a:fillRect/>
          </a:stretch>
        </p:blipFill>
        <p:spPr>
          <a:xfrm>
            <a:off x="1212705" y="0"/>
            <a:ext cx="3476625" cy="3954483"/>
          </a:xfrm>
          <a:prstGeom prst="rect">
            <a:avLst/>
          </a:prstGeom>
        </p:spPr>
      </p:pic>
      <p:grpSp>
        <p:nvGrpSpPr>
          <p:cNvPr id="4" name="Group 3">
            <a:extLst>
              <a:ext uri="{FF2B5EF4-FFF2-40B4-BE49-F238E27FC236}">
                <a16:creationId xmlns:a16="http://schemas.microsoft.com/office/drawing/2014/main" id="{CC307946-1AA5-171A-08B1-5B2803518CDB}"/>
              </a:ext>
            </a:extLst>
          </p:cNvPr>
          <p:cNvGrpSpPr/>
          <p:nvPr/>
        </p:nvGrpSpPr>
        <p:grpSpPr>
          <a:xfrm>
            <a:off x="5580185" y="83393"/>
            <a:ext cx="6097772" cy="4093779"/>
            <a:chOff x="5580185" y="83393"/>
            <a:chExt cx="6097772" cy="4093779"/>
          </a:xfrm>
        </p:grpSpPr>
        <p:pic>
          <p:nvPicPr>
            <p:cNvPr id="8" name="Picture 7" descr="Dahlgren and Whitehead (1991) model of the determinants of health | Download Scientific Diagram">
              <a:extLst>
                <a:ext uri="{FF2B5EF4-FFF2-40B4-BE49-F238E27FC236}">
                  <a16:creationId xmlns:a16="http://schemas.microsoft.com/office/drawing/2014/main" id="{D9893148-CA5A-FA79-9317-770F3C9A2132}"/>
                </a:ext>
              </a:extLst>
            </p:cNvPr>
            <p:cNvPicPr>
              <a:picLocks noChangeAspect="1"/>
            </p:cNvPicPr>
            <p:nvPr/>
          </p:nvPicPr>
          <p:blipFill>
            <a:blip r:embed="rId4"/>
            <a:srcRect l="-151" t="-4022" r="151" b="4022"/>
            <a:stretch>
              <a:fillRect/>
            </a:stretch>
          </p:blipFill>
          <p:spPr>
            <a:xfrm>
              <a:off x="5929084" y="83393"/>
              <a:ext cx="5399975" cy="3619763"/>
            </a:xfrm>
            <a:prstGeom prst="rect">
              <a:avLst/>
            </a:prstGeom>
          </p:spPr>
        </p:pic>
        <p:sp>
          <p:nvSpPr>
            <p:cNvPr id="5" name="TextBox 4">
              <a:extLst>
                <a:ext uri="{FF2B5EF4-FFF2-40B4-BE49-F238E27FC236}">
                  <a16:creationId xmlns:a16="http://schemas.microsoft.com/office/drawing/2014/main" id="{4C708146-22AF-6014-F0C8-0518F59BCD58}"/>
                </a:ext>
              </a:extLst>
            </p:cNvPr>
            <p:cNvSpPr txBox="1"/>
            <p:nvPr/>
          </p:nvSpPr>
          <p:spPr>
            <a:xfrm>
              <a:off x="5580185" y="3746285"/>
              <a:ext cx="6097772" cy="430887"/>
            </a:xfrm>
            <a:prstGeom prst="rect">
              <a:avLst/>
            </a:prstGeom>
            <a:noFill/>
          </p:spPr>
          <p:txBody>
            <a:bodyPr wrap="square">
              <a:spAutoFit/>
            </a:bodyPr>
            <a:lstStyle/>
            <a:p>
              <a:pPr>
                <a:buNone/>
              </a:pPr>
              <a:r>
                <a:rPr lang="en-GB" sz="1100" dirty="0">
                  <a:effectLst/>
                </a:rPr>
                <a:t>Dahlgren, G., &amp; Whitehead, M. (1991). </a:t>
              </a:r>
              <a:r>
                <a:rPr lang="en-GB" sz="1100" i="1" dirty="0">
                  <a:effectLst/>
                </a:rPr>
                <a:t>Policies and strategies to promote social equity in health</a:t>
              </a:r>
              <a:r>
                <a:rPr lang="en-GB" sz="1100" dirty="0">
                  <a:effectLst/>
                </a:rPr>
                <a:t>. WHO Regional Office for Europe.</a:t>
              </a:r>
            </a:p>
          </p:txBody>
        </p:sp>
      </p:grpSp>
    </p:spTree>
    <p:extLst>
      <p:ext uri="{BB962C8B-B14F-4D97-AF65-F5344CB8AC3E}">
        <p14:creationId xmlns:p14="http://schemas.microsoft.com/office/powerpoint/2010/main" val="2999686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27E922-AE57-EC70-406A-77ED03351FF3}"/>
              </a:ext>
            </a:extLst>
          </p:cNvPr>
          <p:cNvSpPr>
            <a:spLocks noGrp="1"/>
          </p:cNvSpPr>
          <p:nvPr>
            <p:ph sz="quarter" idx="13"/>
          </p:nvPr>
        </p:nvSpPr>
        <p:spPr>
          <a:xfrm>
            <a:off x="612648" y="548640"/>
            <a:ext cx="5483352" cy="5605272"/>
          </a:xfrm>
        </p:spPr>
        <p:txBody>
          <a:bodyPr/>
          <a:lstStyle/>
          <a:p>
            <a:r>
              <a:rPr lang="en-US" dirty="0" err="1"/>
              <a:t>Medicalisation</a:t>
            </a:r>
            <a:r>
              <a:rPr lang="en-US" dirty="0"/>
              <a:t>:</a:t>
            </a:r>
          </a:p>
          <a:p>
            <a:endParaRPr lang="en-GB" sz="4000" i="1" dirty="0"/>
          </a:p>
          <a:p>
            <a:r>
              <a:rPr lang="en-GB" sz="4000" b="0" i="1" dirty="0"/>
              <a:t>“when non-medical problems become defined and treated as medical problems” (Conrad, 2007)</a:t>
            </a:r>
            <a:endParaRPr lang="en-US" sz="4000" b="0" dirty="0"/>
          </a:p>
        </p:txBody>
      </p:sp>
      <p:pic>
        <p:nvPicPr>
          <p:cNvPr id="7" name="Picture 6" descr="On the Sacred Disease : Hippocrates of Kos (author), : 9781078325431 : Blackwell's">
            <a:extLst>
              <a:ext uri="{FF2B5EF4-FFF2-40B4-BE49-F238E27FC236}">
                <a16:creationId xmlns:a16="http://schemas.microsoft.com/office/drawing/2014/main" id="{200807D7-FFAE-D8D8-AEF0-7236923528DA}"/>
              </a:ext>
            </a:extLst>
          </p:cNvPr>
          <p:cNvPicPr>
            <a:picLocks noChangeAspect="1"/>
          </p:cNvPicPr>
          <p:nvPr/>
        </p:nvPicPr>
        <p:blipFill>
          <a:blip r:embed="rId3"/>
          <a:stretch>
            <a:fillRect/>
          </a:stretch>
        </p:blipFill>
        <p:spPr>
          <a:xfrm>
            <a:off x="7314886" y="1047750"/>
            <a:ext cx="3181350" cy="4762500"/>
          </a:xfrm>
          <a:prstGeom prst="rect">
            <a:avLst/>
          </a:prstGeom>
        </p:spPr>
      </p:pic>
      <p:pic>
        <p:nvPicPr>
          <p:cNvPr id="9" name="Picture 8" descr="Amazon.com: Nothing to Fix: Medicalisation of Sexual Orientation and Gender  Identity (Sexualities): 9789351508908: Narrain, Arvind, Chandran, Vinay:  Books">
            <a:extLst>
              <a:ext uri="{FF2B5EF4-FFF2-40B4-BE49-F238E27FC236}">
                <a16:creationId xmlns:a16="http://schemas.microsoft.com/office/drawing/2014/main" id="{D953132F-AFBC-9834-8BC9-62B11FA4EB69}"/>
              </a:ext>
            </a:extLst>
          </p:cNvPr>
          <p:cNvPicPr>
            <a:picLocks noChangeAspect="1"/>
          </p:cNvPicPr>
          <p:nvPr/>
        </p:nvPicPr>
        <p:blipFill>
          <a:blip r:embed="rId4"/>
          <a:stretch>
            <a:fillRect/>
          </a:stretch>
        </p:blipFill>
        <p:spPr>
          <a:xfrm>
            <a:off x="7371428" y="777299"/>
            <a:ext cx="3124808" cy="5147954"/>
          </a:xfrm>
          <a:prstGeom prst="rect">
            <a:avLst/>
          </a:prstGeom>
        </p:spPr>
      </p:pic>
      <p:pic>
        <p:nvPicPr>
          <p:cNvPr id="11" name="Picture 10" descr="Episode 125 - The medicalisation spectrum">
            <a:extLst>
              <a:ext uri="{FF2B5EF4-FFF2-40B4-BE49-F238E27FC236}">
                <a16:creationId xmlns:a16="http://schemas.microsoft.com/office/drawing/2014/main" id="{094CAC2B-B58F-3847-DEE9-D0CC4E6BFB1D}"/>
              </a:ext>
            </a:extLst>
          </p:cNvPr>
          <p:cNvPicPr>
            <a:picLocks noChangeAspect="1"/>
          </p:cNvPicPr>
          <p:nvPr/>
        </p:nvPicPr>
        <p:blipFill>
          <a:blip r:embed="rId5"/>
          <a:stretch>
            <a:fillRect/>
          </a:stretch>
        </p:blipFill>
        <p:spPr>
          <a:xfrm>
            <a:off x="6804994" y="1300162"/>
            <a:ext cx="4257675" cy="4257675"/>
          </a:xfrm>
          <a:prstGeom prst="rect">
            <a:avLst/>
          </a:prstGeom>
        </p:spPr>
      </p:pic>
      <p:pic>
        <p:nvPicPr>
          <p:cNvPr id="13" name="Picture 12" descr="Alison M. Downham Moore, The French Invention of Menopause and the Medicalisation of Women's Ageing: A History – Oxford University Press, October 2022, now available open access | Progressive Geographies">
            <a:extLst>
              <a:ext uri="{FF2B5EF4-FFF2-40B4-BE49-F238E27FC236}">
                <a16:creationId xmlns:a16="http://schemas.microsoft.com/office/drawing/2014/main" id="{ADF58D2B-91F8-4DB4-A64F-B65B480F71B5}"/>
              </a:ext>
            </a:extLst>
          </p:cNvPr>
          <p:cNvPicPr>
            <a:picLocks noChangeAspect="1"/>
          </p:cNvPicPr>
          <p:nvPr/>
        </p:nvPicPr>
        <p:blipFill>
          <a:blip r:embed="rId6"/>
          <a:stretch>
            <a:fillRect/>
          </a:stretch>
        </p:blipFill>
        <p:spPr>
          <a:xfrm>
            <a:off x="7371428" y="743258"/>
            <a:ext cx="3407010" cy="5147954"/>
          </a:xfrm>
          <a:prstGeom prst="rect">
            <a:avLst/>
          </a:prstGeom>
        </p:spPr>
      </p:pic>
      <p:pic>
        <p:nvPicPr>
          <p:cNvPr id="15" name="Picture 14" descr="Lilly launches integrated obesity awareness campaign 'We Know Now'">
            <a:extLst>
              <a:ext uri="{FF2B5EF4-FFF2-40B4-BE49-F238E27FC236}">
                <a16:creationId xmlns:a16="http://schemas.microsoft.com/office/drawing/2014/main" id="{D30BB728-B6DA-F721-985E-76440620943B}"/>
              </a:ext>
            </a:extLst>
          </p:cNvPr>
          <p:cNvPicPr>
            <a:picLocks noChangeAspect="1"/>
          </p:cNvPicPr>
          <p:nvPr/>
        </p:nvPicPr>
        <p:blipFill>
          <a:blip r:embed="rId7"/>
          <a:stretch>
            <a:fillRect/>
          </a:stretch>
        </p:blipFill>
        <p:spPr>
          <a:xfrm>
            <a:off x="5940391" y="1872365"/>
            <a:ext cx="6269083" cy="3517827"/>
          </a:xfrm>
          <a:prstGeom prst="rect">
            <a:avLst/>
          </a:prstGeom>
        </p:spPr>
      </p:pic>
    </p:spTree>
    <p:extLst>
      <p:ext uri="{BB962C8B-B14F-4D97-AF65-F5344CB8AC3E}">
        <p14:creationId xmlns:p14="http://schemas.microsoft.com/office/powerpoint/2010/main" val="3947552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9"/>
                                        </p:tgtEl>
                                      </p:cBhvr>
                                    </p:animEffect>
                                    <p:set>
                                      <p:cBhvr>
                                        <p:cTn id="15" dur="1" fill="hold">
                                          <p:stCondLst>
                                            <p:cond delay="499"/>
                                          </p:stCondLst>
                                        </p:cTn>
                                        <p:tgtEl>
                                          <p:spTgt spid="9"/>
                                        </p:tgtEl>
                                        <p:attrNameLst>
                                          <p:attrName>style.visibility</p:attrName>
                                        </p:attrNameLst>
                                      </p:cBhvr>
                                      <p:to>
                                        <p:strVal val="hidden"/>
                                      </p:to>
                                    </p:set>
                                  </p:childTnLst>
                                </p:cTn>
                              </p:par>
                              <p:par>
                                <p:cTn id="16" presetID="10"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11"/>
                                        </p:tgtEl>
                                      </p:cBhvr>
                                    </p:animEffect>
                                    <p:set>
                                      <p:cBhvr>
                                        <p:cTn id="23" dur="1" fill="hold">
                                          <p:stCondLst>
                                            <p:cond delay="499"/>
                                          </p:stCondLst>
                                        </p:cTn>
                                        <p:tgtEl>
                                          <p:spTgt spid="11"/>
                                        </p:tgtEl>
                                        <p:attrNameLst>
                                          <p:attrName>style.visibility</p:attrName>
                                        </p:attrNameLst>
                                      </p:cBhvr>
                                      <p:to>
                                        <p:strVal val="hidden"/>
                                      </p:to>
                                    </p:set>
                                  </p:childTnLst>
                                </p:cTn>
                              </p:par>
                              <p:par>
                                <p:cTn id="24" presetID="10" presetClass="entr" presetSubtype="0"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13"/>
                                        </p:tgtEl>
                                      </p:cBhvr>
                                    </p:animEffect>
                                    <p:set>
                                      <p:cBhvr>
                                        <p:cTn id="31" dur="1" fill="hold">
                                          <p:stCondLst>
                                            <p:cond delay="499"/>
                                          </p:stCondLst>
                                        </p:cTn>
                                        <p:tgtEl>
                                          <p:spTgt spid="13"/>
                                        </p:tgtEl>
                                        <p:attrNameLst>
                                          <p:attrName>style.visibility</p:attrName>
                                        </p:attrNameLst>
                                      </p:cBhvr>
                                      <p:to>
                                        <p:strVal val="hidden"/>
                                      </p:to>
                                    </p:set>
                                  </p:childTnLst>
                                </p:cTn>
                              </p:par>
                              <p:par>
                                <p:cTn id="32" presetID="10" presetClass="entr" presetSubtype="0"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79F20-7FE0-9464-CC8C-AAB74EE175D5}"/>
              </a:ext>
            </a:extLst>
          </p:cNvPr>
          <p:cNvSpPr>
            <a:spLocks noGrp="1"/>
          </p:cNvSpPr>
          <p:nvPr>
            <p:ph type="title"/>
          </p:nvPr>
        </p:nvSpPr>
        <p:spPr>
          <a:xfrm>
            <a:off x="4268343" y="5730240"/>
            <a:ext cx="3655314" cy="932688"/>
          </a:xfrm>
        </p:spPr>
        <p:txBody>
          <a:bodyPr/>
          <a:lstStyle/>
          <a:p>
            <a:r>
              <a:rPr lang="en-US" dirty="0"/>
              <a:t>‘Lifestyle Drift’</a:t>
            </a:r>
          </a:p>
        </p:txBody>
      </p:sp>
      <p:pic>
        <p:nvPicPr>
          <p:cNvPr id="6" name="Picture 5">
            <a:extLst>
              <a:ext uri="{FF2B5EF4-FFF2-40B4-BE49-F238E27FC236}">
                <a16:creationId xmlns:a16="http://schemas.microsoft.com/office/drawing/2014/main" id="{FD713B55-B18D-78A6-2477-8053B02716CF}"/>
              </a:ext>
            </a:extLst>
          </p:cNvPr>
          <p:cNvPicPr>
            <a:picLocks noChangeAspect="1"/>
          </p:cNvPicPr>
          <p:nvPr/>
        </p:nvPicPr>
        <p:blipFill>
          <a:blip r:embed="rId3"/>
          <a:stretch>
            <a:fillRect/>
          </a:stretch>
        </p:blipFill>
        <p:spPr>
          <a:xfrm flipH="1">
            <a:off x="-151398" y="3233928"/>
            <a:ext cx="3429000" cy="3429000"/>
          </a:xfrm>
          <a:prstGeom prst="rect">
            <a:avLst/>
          </a:prstGeom>
        </p:spPr>
      </p:pic>
      <p:pic>
        <p:nvPicPr>
          <p:cNvPr id="10" name="Picture 9">
            <a:extLst>
              <a:ext uri="{FF2B5EF4-FFF2-40B4-BE49-F238E27FC236}">
                <a16:creationId xmlns:a16="http://schemas.microsoft.com/office/drawing/2014/main" id="{E329A601-BA98-2DEF-3482-91D7B47C220C}"/>
              </a:ext>
            </a:extLst>
          </p:cNvPr>
          <p:cNvPicPr>
            <a:picLocks noChangeAspect="1"/>
          </p:cNvPicPr>
          <p:nvPr/>
        </p:nvPicPr>
        <p:blipFill>
          <a:blip r:embed="rId3"/>
          <a:stretch>
            <a:fillRect/>
          </a:stretch>
        </p:blipFill>
        <p:spPr>
          <a:xfrm flipH="1">
            <a:off x="2858502" y="3212592"/>
            <a:ext cx="3429000" cy="3429000"/>
          </a:xfrm>
          <a:prstGeom prst="rect">
            <a:avLst/>
          </a:prstGeom>
        </p:spPr>
      </p:pic>
      <p:pic>
        <p:nvPicPr>
          <p:cNvPr id="11" name="Picture 10">
            <a:extLst>
              <a:ext uri="{FF2B5EF4-FFF2-40B4-BE49-F238E27FC236}">
                <a16:creationId xmlns:a16="http://schemas.microsoft.com/office/drawing/2014/main" id="{43769988-A3D5-F2C5-6300-F674DD3FD877}"/>
              </a:ext>
            </a:extLst>
          </p:cNvPr>
          <p:cNvPicPr>
            <a:picLocks noChangeAspect="1"/>
          </p:cNvPicPr>
          <p:nvPr/>
        </p:nvPicPr>
        <p:blipFill>
          <a:blip r:embed="rId3"/>
          <a:stretch>
            <a:fillRect/>
          </a:stretch>
        </p:blipFill>
        <p:spPr>
          <a:xfrm flipH="1">
            <a:off x="5886450" y="3191256"/>
            <a:ext cx="3429000" cy="3429000"/>
          </a:xfrm>
          <a:prstGeom prst="rect">
            <a:avLst/>
          </a:prstGeom>
        </p:spPr>
      </p:pic>
      <p:pic>
        <p:nvPicPr>
          <p:cNvPr id="12" name="Picture 11">
            <a:extLst>
              <a:ext uri="{FF2B5EF4-FFF2-40B4-BE49-F238E27FC236}">
                <a16:creationId xmlns:a16="http://schemas.microsoft.com/office/drawing/2014/main" id="{49E2303D-C111-7A10-CE2A-9B975BAC1A21}"/>
              </a:ext>
            </a:extLst>
          </p:cNvPr>
          <p:cNvPicPr>
            <a:picLocks noChangeAspect="1"/>
          </p:cNvPicPr>
          <p:nvPr/>
        </p:nvPicPr>
        <p:blipFill>
          <a:blip r:embed="rId3"/>
          <a:stretch>
            <a:fillRect/>
          </a:stretch>
        </p:blipFill>
        <p:spPr>
          <a:xfrm flipH="1">
            <a:off x="8914398" y="3148584"/>
            <a:ext cx="3429000" cy="3429000"/>
          </a:xfrm>
          <a:prstGeom prst="rect">
            <a:avLst/>
          </a:prstGeom>
        </p:spPr>
      </p:pic>
      <p:pic>
        <p:nvPicPr>
          <p:cNvPr id="14" name="Picture 13">
            <a:extLst>
              <a:ext uri="{FF2B5EF4-FFF2-40B4-BE49-F238E27FC236}">
                <a16:creationId xmlns:a16="http://schemas.microsoft.com/office/drawing/2014/main" id="{C2F3EDC4-D029-04EE-0524-8A84B72ECEF6}"/>
              </a:ext>
            </a:extLst>
          </p:cNvPr>
          <p:cNvPicPr>
            <a:picLocks noChangeAspect="1"/>
          </p:cNvPicPr>
          <p:nvPr/>
        </p:nvPicPr>
        <p:blipFill>
          <a:blip r:embed="rId4"/>
          <a:stretch>
            <a:fillRect/>
          </a:stretch>
        </p:blipFill>
        <p:spPr>
          <a:xfrm>
            <a:off x="1895087" y="0"/>
            <a:ext cx="8784830" cy="2330356"/>
          </a:xfrm>
          <a:custGeom>
            <a:avLst/>
            <a:gdLst>
              <a:gd name="csX0" fmla="*/ 0 w 8784830"/>
              <a:gd name="csY0" fmla="*/ 0 h 2330356"/>
              <a:gd name="csX1" fmla="*/ 675756 w 8784830"/>
              <a:gd name="csY1" fmla="*/ 0 h 2330356"/>
              <a:gd name="csX2" fmla="*/ 1175816 w 8784830"/>
              <a:gd name="csY2" fmla="*/ 0 h 2330356"/>
              <a:gd name="csX3" fmla="*/ 1939420 w 8784830"/>
              <a:gd name="csY3" fmla="*/ 0 h 2330356"/>
              <a:gd name="csX4" fmla="*/ 2790873 w 8784830"/>
              <a:gd name="csY4" fmla="*/ 0 h 2330356"/>
              <a:gd name="csX5" fmla="*/ 3554477 w 8784830"/>
              <a:gd name="csY5" fmla="*/ 0 h 2330356"/>
              <a:gd name="csX6" fmla="*/ 4405930 w 8784830"/>
              <a:gd name="csY6" fmla="*/ 0 h 2330356"/>
              <a:gd name="csX7" fmla="*/ 4993838 w 8784830"/>
              <a:gd name="csY7" fmla="*/ 0 h 2330356"/>
              <a:gd name="csX8" fmla="*/ 5406049 w 8784830"/>
              <a:gd name="csY8" fmla="*/ 0 h 2330356"/>
              <a:gd name="csX9" fmla="*/ 5993957 w 8784830"/>
              <a:gd name="csY9" fmla="*/ 0 h 2330356"/>
              <a:gd name="csX10" fmla="*/ 6845410 w 8784830"/>
              <a:gd name="csY10" fmla="*/ 0 h 2330356"/>
              <a:gd name="csX11" fmla="*/ 7433318 w 8784830"/>
              <a:gd name="csY11" fmla="*/ 0 h 2330356"/>
              <a:gd name="csX12" fmla="*/ 8109074 w 8784830"/>
              <a:gd name="csY12" fmla="*/ 0 h 2330356"/>
              <a:gd name="csX13" fmla="*/ 8784830 w 8784830"/>
              <a:gd name="csY13" fmla="*/ 0 h 2330356"/>
              <a:gd name="csX14" fmla="*/ 8784830 w 8784830"/>
              <a:gd name="csY14" fmla="*/ 605893 h 2330356"/>
              <a:gd name="csX15" fmla="*/ 8784830 w 8784830"/>
              <a:gd name="csY15" fmla="*/ 1188482 h 2330356"/>
              <a:gd name="csX16" fmla="*/ 8784830 w 8784830"/>
              <a:gd name="csY16" fmla="*/ 1794374 h 2330356"/>
              <a:gd name="csX17" fmla="*/ 8784830 w 8784830"/>
              <a:gd name="csY17" fmla="*/ 2330356 h 2330356"/>
              <a:gd name="csX18" fmla="*/ 7933377 w 8784830"/>
              <a:gd name="csY18" fmla="*/ 2330356 h 2330356"/>
              <a:gd name="csX19" fmla="*/ 7081924 w 8784830"/>
              <a:gd name="csY19" fmla="*/ 2330356 h 2330356"/>
              <a:gd name="csX20" fmla="*/ 6318320 w 8784830"/>
              <a:gd name="csY20" fmla="*/ 2330356 h 2330356"/>
              <a:gd name="csX21" fmla="*/ 5730412 w 8784830"/>
              <a:gd name="csY21" fmla="*/ 2330356 h 2330356"/>
              <a:gd name="csX22" fmla="*/ 5230353 w 8784830"/>
              <a:gd name="csY22" fmla="*/ 2330356 h 2330356"/>
              <a:gd name="csX23" fmla="*/ 4378900 w 8784830"/>
              <a:gd name="csY23" fmla="*/ 2330356 h 2330356"/>
              <a:gd name="csX24" fmla="*/ 3966689 w 8784830"/>
              <a:gd name="csY24" fmla="*/ 2330356 h 2330356"/>
              <a:gd name="csX25" fmla="*/ 3115236 w 8784830"/>
              <a:gd name="csY25" fmla="*/ 2330356 h 2330356"/>
              <a:gd name="csX26" fmla="*/ 2615176 w 8784830"/>
              <a:gd name="csY26" fmla="*/ 2330356 h 2330356"/>
              <a:gd name="csX27" fmla="*/ 2115117 w 8784830"/>
              <a:gd name="csY27" fmla="*/ 2330356 h 2330356"/>
              <a:gd name="csX28" fmla="*/ 1615057 w 8784830"/>
              <a:gd name="csY28" fmla="*/ 2330356 h 2330356"/>
              <a:gd name="csX29" fmla="*/ 851453 w 8784830"/>
              <a:gd name="csY29" fmla="*/ 2330356 h 2330356"/>
              <a:gd name="csX30" fmla="*/ 0 w 8784830"/>
              <a:gd name="csY30" fmla="*/ 2330356 h 2330356"/>
              <a:gd name="csX31" fmla="*/ 0 w 8784830"/>
              <a:gd name="csY31" fmla="*/ 1747767 h 2330356"/>
              <a:gd name="csX32" fmla="*/ 0 w 8784830"/>
              <a:gd name="csY32" fmla="*/ 1211785 h 2330356"/>
              <a:gd name="csX33" fmla="*/ 0 w 8784830"/>
              <a:gd name="csY33" fmla="*/ 605893 h 2330356"/>
              <a:gd name="csX34" fmla="*/ 0 w 8784830"/>
              <a:gd name="csY34" fmla="*/ 0 h 23303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8784830" h="2330356" fill="none" extrusionOk="0">
                <a:moveTo>
                  <a:pt x="0" y="0"/>
                </a:moveTo>
                <a:cubicBezTo>
                  <a:pt x="279734" y="-28578"/>
                  <a:pt x="453061" y="-16780"/>
                  <a:pt x="675756" y="0"/>
                </a:cubicBezTo>
                <a:cubicBezTo>
                  <a:pt x="898451" y="16780"/>
                  <a:pt x="1059745" y="-12611"/>
                  <a:pt x="1175816" y="0"/>
                </a:cubicBezTo>
                <a:cubicBezTo>
                  <a:pt x="1291887" y="12611"/>
                  <a:pt x="1727252" y="-18252"/>
                  <a:pt x="1939420" y="0"/>
                </a:cubicBezTo>
                <a:cubicBezTo>
                  <a:pt x="2151588" y="18252"/>
                  <a:pt x="2491885" y="15313"/>
                  <a:pt x="2790873" y="0"/>
                </a:cubicBezTo>
                <a:cubicBezTo>
                  <a:pt x="3089861" y="-15313"/>
                  <a:pt x="3355116" y="-10780"/>
                  <a:pt x="3554477" y="0"/>
                </a:cubicBezTo>
                <a:cubicBezTo>
                  <a:pt x="3753838" y="10780"/>
                  <a:pt x="4029420" y="29469"/>
                  <a:pt x="4405930" y="0"/>
                </a:cubicBezTo>
                <a:cubicBezTo>
                  <a:pt x="4782440" y="-29469"/>
                  <a:pt x="4865713" y="-9236"/>
                  <a:pt x="4993838" y="0"/>
                </a:cubicBezTo>
                <a:cubicBezTo>
                  <a:pt x="5121963" y="9236"/>
                  <a:pt x="5293526" y="10151"/>
                  <a:pt x="5406049" y="0"/>
                </a:cubicBezTo>
                <a:cubicBezTo>
                  <a:pt x="5518572" y="-10151"/>
                  <a:pt x="5841555" y="-14076"/>
                  <a:pt x="5993957" y="0"/>
                </a:cubicBezTo>
                <a:cubicBezTo>
                  <a:pt x="6146359" y="14076"/>
                  <a:pt x="6622204" y="20960"/>
                  <a:pt x="6845410" y="0"/>
                </a:cubicBezTo>
                <a:cubicBezTo>
                  <a:pt x="7068616" y="-20960"/>
                  <a:pt x="7248768" y="-2476"/>
                  <a:pt x="7433318" y="0"/>
                </a:cubicBezTo>
                <a:cubicBezTo>
                  <a:pt x="7617868" y="2476"/>
                  <a:pt x="7856559" y="7495"/>
                  <a:pt x="8109074" y="0"/>
                </a:cubicBezTo>
                <a:cubicBezTo>
                  <a:pt x="8361589" y="-7495"/>
                  <a:pt x="8619397" y="1201"/>
                  <a:pt x="8784830" y="0"/>
                </a:cubicBezTo>
                <a:cubicBezTo>
                  <a:pt x="8760912" y="192086"/>
                  <a:pt x="8803144" y="452723"/>
                  <a:pt x="8784830" y="605893"/>
                </a:cubicBezTo>
                <a:cubicBezTo>
                  <a:pt x="8766516" y="759063"/>
                  <a:pt x="8772550" y="947540"/>
                  <a:pt x="8784830" y="1188482"/>
                </a:cubicBezTo>
                <a:cubicBezTo>
                  <a:pt x="8797110" y="1429424"/>
                  <a:pt x="8785409" y="1656987"/>
                  <a:pt x="8784830" y="1794374"/>
                </a:cubicBezTo>
                <a:cubicBezTo>
                  <a:pt x="8784251" y="1931761"/>
                  <a:pt x="8764499" y="2206391"/>
                  <a:pt x="8784830" y="2330356"/>
                </a:cubicBezTo>
                <a:cubicBezTo>
                  <a:pt x="8410925" y="2324882"/>
                  <a:pt x="8262343" y="2314345"/>
                  <a:pt x="7933377" y="2330356"/>
                </a:cubicBezTo>
                <a:cubicBezTo>
                  <a:pt x="7604411" y="2346367"/>
                  <a:pt x="7302594" y="2366245"/>
                  <a:pt x="7081924" y="2330356"/>
                </a:cubicBezTo>
                <a:cubicBezTo>
                  <a:pt x="6861254" y="2294467"/>
                  <a:pt x="6484696" y="2340804"/>
                  <a:pt x="6318320" y="2330356"/>
                </a:cubicBezTo>
                <a:cubicBezTo>
                  <a:pt x="6151944" y="2319908"/>
                  <a:pt x="5848373" y="2315575"/>
                  <a:pt x="5730412" y="2330356"/>
                </a:cubicBezTo>
                <a:cubicBezTo>
                  <a:pt x="5612451" y="2345137"/>
                  <a:pt x="5447165" y="2318268"/>
                  <a:pt x="5230353" y="2330356"/>
                </a:cubicBezTo>
                <a:cubicBezTo>
                  <a:pt x="5013541" y="2342444"/>
                  <a:pt x="4751448" y="2366894"/>
                  <a:pt x="4378900" y="2330356"/>
                </a:cubicBezTo>
                <a:cubicBezTo>
                  <a:pt x="4006352" y="2293818"/>
                  <a:pt x="4099717" y="2350086"/>
                  <a:pt x="3966689" y="2330356"/>
                </a:cubicBezTo>
                <a:cubicBezTo>
                  <a:pt x="3833661" y="2310626"/>
                  <a:pt x="3367755" y="2369774"/>
                  <a:pt x="3115236" y="2330356"/>
                </a:cubicBezTo>
                <a:cubicBezTo>
                  <a:pt x="2862717" y="2290938"/>
                  <a:pt x="2831348" y="2344213"/>
                  <a:pt x="2615176" y="2330356"/>
                </a:cubicBezTo>
                <a:cubicBezTo>
                  <a:pt x="2399004" y="2316499"/>
                  <a:pt x="2247621" y="2343282"/>
                  <a:pt x="2115117" y="2330356"/>
                </a:cubicBezTo>
                <a:cubicBezTo>
                  <a:pt x="1982613" y="2317430"/>
                  <a:pt x="1756064" y="2335646"/>
                  <a:pt x="1615057" y="2330356"/>
                </a:cubicBezTo>
                <a:cubicBezTo>
                  <a:pt x="1474050" y="2325066"/>
                  <a:pt x="1205799" y="2347019"/>
                  <a:pt x="851453" y="2330356"/>
                </a:cubicBezTo>
                <a:cubicBezTo>
                  <a:pt x="497107" y="2313693"/>
                  <a:pt x="366391" y="2303347"/>
                  <a:pt x="0" y="2330356"/>
                </a:cubicBezTo>
                <a:cubicBezTo>
                  <a:pt x="20477" y="2130444"/>
                  <a:pt x="-23732" y="1932905"/>
                  <a:pt x="0" y="1747767"/>
                </a:cubicBezTo>
                <a:cubicBezTo>
                  <a:pt x="23732" y="1562629"/>
                  <a:pt x="-20277" y="1343935"/>
                  <a:pt x="0" y="1211785"/>
                </a:cubicBezTo>
                <a:cubicBezTo>
                  <a:pt x="20277" y="1079635"/>
                  <a:pt x="-28040" y="816842"/>
                  <a:pt x="0" y="605893"/>
                </a:cubicBezTo>
                <a:cubicBezTo>
                  <a:pt x="28040" y="394944"/>
                  <a:pt x="12744" y="138654"/>
                  <a:pt x="0" y="0"/>
                </a:cubicBezTo>
                <a:close/>
              </a:path>
              <a:path w="8784830" h="2330356" stroke="0" extrusionOk="0">
                <a:moveTo>
                  <a:pt x="0" y="0"/>
                </a:moveTo>
                <a:cubicBezTo>
                  <a:pt x="198221" y="2153"/>
                  <a:pt x="562890" y="-33847"/>
                  <a:pt x="763604" y="0"/>
                </a:cubicBezTo>
                <a:cubicBezTo>
                  <a:pt x="964318" y="33847"/>
                  <a:pt x="1270208" y="-37089"/>
                  <a:pt x="1615057" y="0"/>
                </a:cubicBezTo>
                <a:cubicBezTo>
                  <a:pt x="1959906" y="37089"/>
                  <a:pt x="2001998" y="4884"/>
                  <a:pt x="2202965" y="0"/>
                </a:cubicBezTo>
                <a:cubicBezTo>
                  <a:pt x="2403932" y="-4884"/>
                  <a:pt x="2844719" y="9508"/>
                  <a:pt x="3054418" y="0"/>
                </a:cubicBezTo>
                <a:cubicBezTo>
                  <a:pt x="3264117" y="-9508"/>
                  <a:pt x="3306860" y="-17807"/>
                  <a:pt x="3466629" y="0"/>
                </a:cubicBezTo>
                <a:cubicBezTo>
                  <a:pt x="3626398" y="17807"/>
                  <a:pt x="3948502" y="-5628"/>
                  <a:pt x="4318082" y="0"/>
                </a:cubicBezTo>
                <a:cubicBezTo>
                  <a:pt x="4687662" y="5628"/>
                  <a:pt x="4890869" y="6324"/>
                  <a:pt x="5081686" y="0"/>
                </a:cubicBezTo>
                <a:cubicBezTo>
                  <a:pt x="5272503" y="-6324"/>
                  <a:pt x="5554145" y="-688"/>
                  <a:pt x="5757442" y="0"/>
                </a:cubicBezTo>
                <a:cubicBezTo>
                  <a:pt x="5960739" y="688"/>
                  <a:pt x="6249959" y="4511"/>
                  <a:pt x="6608895" y="0"/>
                </a:cubicBezTo>
                <a:cubicBezTo>
                  <a:pt x="6967831" y="-4511"/>
                  <a:pt x="7022104" y="-14105"/>
                  <a:pt x="7372500" y="0"/>
                </a:cubicBezTo>
                <a:cubicBezTo>
                  <a:pt x="7722897" y="14105"/>
                  <a:pt x="7767357" y="25034"/>
                  <a:pt x="7960407" y="0"/>
                </a:cubicBezTo>
                <a:cubicBezTo>
                  <a:pt x="8153457" y="-25034"/>
                  <a:pt x="8444948" y="5997"/>
                  <a:pt x="8784830" y="0"/>
                </a:cubicBezTo>
                <a:cubicBezTo>
                  <a:pt x="8784988" y="125890"/>
                  <a:pt x="8766681" y="370754"/>
                  <a:pt x="8784830" y="582589"/>
                </a:cubicBezTo>
                <a:cubicBezTo>
                  <a:pt x="8802979" y="794424"/>
                  <a:pt x="8812657" y="921416"/>
                  <a:pt x="8784830" y="1165178"/>
                </a:cubicBezTo>
                <a:cubicBezTo>
                  <a:pt x="8757003" y="1408940"/>
                  <a:pt x="8760120" y="1620044"/>
                  <a:pt x="8784830" y="1794374"/>
                </a:cubicBezTo>
                <a:cubicBezTo>
                  <a:pt x="8809540" y="1968704"/>
                  <a:pt x="8808206" y="2205098"/>
                  <a:pt x="8784830" y="2330356"/>
                </a:cubicBezTo>
                <a:cubicBezTo>
                  <a:pt x="8663032" y="2320323"/>
                  <a:pt x="8487566" y="2354196"/>
                  <a:pt x="8284770" y="2330356"/>
                </a:cubicBezTo>
                <a:cubicBezTo>
                  <a:pt x="8081974" y="2306516"/>
                  <a:pt x="7772202" y="2306359"/>
                  <a:pt x="7609014" y="2330356"/>
                </a:cubicBezTo>
                <a:cubicBezTo>
                  <a:pt x="7445826" y="2354353"/>
                  <a:pt x="7009764" y="2364594"/>
                  <a:pt x="6845410" y="2330356"/>
                </a:cubicBezTo>
                <a:cubicBezTo>
                  <a:pt x="6681056" y="2296118"/>
                  <a:pt x="6333127" y="2318570"/>
                  <a:pt x="6081805" y="2330356"/>
                </a:cubicBezTo>
                <a:cubicBezTo>
                  <a:pt x="5830483" y="2342142"/>
                  <a:pt x="5622531" y="2351372"/>
                  <a:pt x="5493898" y="2330356"/>
                </a:cubicBezTo>
                <a:cubicBezTo>
                  <a:pt x="5365265" y="2309340"/>
                  <a:pt x="4894263" y="2311069"/>
                  <a:pt x="4642445" y="2330356"/>
                </a:cubicBezTo>
                <a:cubicBezTo>
                  <a:pt x="4390627" y="2349643"/>
                  <a:pt x="4166362" y="2331125"/>
                  <a:pt x="3790992" y="2330356"/>
                </a:cubicBezTo>
                <a:cubicBezTo>
                  <a:pt x="3415622" y="2329587"/>
                  <a:pt x="3134995" y="2320049"/>
                  <a:pt x="2939539" y="2330356"/>
                </a:cubicBezTo>
                <a:cubicBezTo>
                  <a:pt x="2744083" y="2340663"/>
                  <a:pt x="2491095" y="2336257"/>
                  <a:pt x="2351631" y="2330356"/>
                </a:cubicBezTo>
                <a:cubicBezTo>
                  <a:pt x="2212167" y="2324455"/>
                  <a:pt x="1799949" y="2326736"/>
                  <a:pt x="1500179" y="2330356"/>
                </a:cubicBezTo>
                <a:cubicBezTo>
                  <a:pt x="1200409" y="2333976"/>
                  <a:pt x="932825" y="2358587"/>
                  <a:pt x="736574" y="2330356"/>
                </a:cubicBezTo>
                <a:cubicBezTo>
                  <a:pt x="540324" y="2302125"/>
                  <a:pt x="271943" y="2339697"/>
                  <a:pt x="0" y="2330356"/>
                </a:cubicBezTo>
                <a:cubicBezTo>
                  <a:pt x="-13838" y="2056843"/>
                  <a:pt x="-30125" y="1865682"/>
                  <a:pt x="0" y="1724463"/>
                </a:cubicBezTo>
                <a:cubicBezTo>
                  <a:pt x="30125" y="1583244"/>
                  <a:pt x="-153" y="1296608"/>
                  <a:pt x="0" y="1095267"/>
                </a:cubicBezTo>
                <a:cubicBezTo>
                  <a:pt x="153" y="893926"/>
                  <a:pt x="20634" y="791561"/>
                  <a:pt x="0" y="559285"/>
                </a:cubicBezTo>
                <a:cubicBezTo>
                  <a:pt x="-20634" y="327009"/>
                  <a:pt x="21493" y="202628"/>
                  <a:pt x="0" y="0"/>
                </a:cubicBezTo>
                <a:close/>
              </a:path>
            </a:pathLst>
          </a:custGeom>
          <a:ln w="12700">
            <a:solidFill>
              <a:schemeClr val="accent1">
                <a:lumMod val="60000"/>
                <a:lumOff val="40000"/>
              </a:schemeClr>
            </a:solidFill>
            <a:extLst>
              <a:ext uri="{C807C97D-BFC1-408E-A445-0C87EB9F89A2}">
                <ask:lineSketchStyleProps xmlns:ask="http://schemas.microsoft.com/office/drawing/2018/sketchyshapes" sd="1929770585">
                  <a:prstGeom prst="rect">
                    <a:avLst/>
                  </a:prstGeom>
                  <ask:type>
                    <ask:lineSketchFreehand/>
                  </ask:type>
                </ask:lineSketchStyleProps>
              </a:ext>
            </a:extLst>
          </a:ln>
        </p:spPr>
      </p:pic>
      <p:sp>
        <p:nvSpPr>
          <p:cNvPr id="15" name="Title 1">
            <a:extLst>
              <a:ext uri="{FF2B5EF4-FFF2-40B4-BE49-F238E27FC236}">
                <a16:creationId xmlns:a16="http://schemas.microsoft.com/office/drawing/2014/main" id="{3EBA8F0E-EFED-1645-E43B-1BF3978B3C23}"/>
              </a:ext>
            </a:extLst>
          </p:cNvPr>
          <p:cNvSpPr txBox="1">
            <a:spLocks/>
          </p:cNvSpPr>
          <p:nvPr/>
        </p:nvSpPr>
        <p:spPr>
          <a:xfrm>
            <a:off x="0" y="5753982"/>
            <a:ext cx="12192000" cy="49441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algn="ctr"/>
            <a:r>
              <a:rPr lang="en-US" sz="2400" dirty="0"/>
              <a:t>‘Lifestyle Drift’ = upstream social problems, downstream ‘lifestyle’ solutions</a:t>
            </a:r>
          </a:p>
        </p:txBody>
      </p:sp>
      <p:sp>
        <p:nvSpPr>
          <p:cNvPr id="17" name="Title 1">
            <a:extLst>
              <a:ext uri="{FF2B5EF4-FFF2-40B4-BE49-F238E27FC236}">
                <a16:creationId xmlns:a16="http://schemas.microsoft.com/office/drawing/2014/main" id="{9B97D3B2-4DA8-56A1-1967-D6955DBAB164}"/>
              </a:ext>
            </a:extLst>
          </p:cNvPr>
          <p:cNvSpPr txBox="1">
            <a:spLocks/>
          </p:cNvSpPr>
          <p:nvPr/>
        </p:nvSpPr>
        <p:spPr>
          <a:xfrm>
            <a:off x="0" y="6157842"/>
            <a:ext cx="12192000" cy="49441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algn="ctr"/>
            <a:r>
              <a:rPr lang="en-US" sz="2400" dirty="0"/>
              <a:t>‘Downstream Drift’ = upstream social problems, downstream individual solutions</a:t>
            </a:r>
          </a:p>
        </p:txBody>
      </p:sp>
    </p:spTree>
    <p:extLst>
      <p:ext uri="{BB962C8B-B14F-4D97-AF65-F5344CB8AC3E}">
        <p14:creationId xmlns:p14="http://schemas.microsoft.com/office/powerpoint/2010/main" val="1941379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1000"/>
                                        <p:tgtEl>
                                          <p:spTgt spid="12"/>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0" nodeType="clickEffect">
                                  <p:stCondLst>
                                    <p:cond delay="0"/>
                                  </p:stCondLst>
                                  <p:childTnLst>
                                    <p:animEffect transition="out" filter="fade">
                                      <p:cBhvr>
                                        <p:cTn id="23" dur="500"/>
                                        <p:tgtEl>
                                          <p:spTgt spid="2"/>
                                        </p:tgtEl>
                                      </p:cBhvr>
                                    </p:animEffect>
                                    <p:set>
                                      <p:cBhvr>
                                        <p:cTn id="24" dur="1" fill="hold">
                                          <p:stCondLst>
                                            <p:cond delay="499"/>
                                          </p:stCondLst>
                                        </p:cTn>
                                        <p:tgtEl>
                                          <p:spTgt spid="2"/>
                                        </p:tgtEl>
                                        <p:attrNameLst>
                                          <p:attrName>style.visibility</p:attrName>
                                        </p:attrNameLst>
                                      </p:cBhvr>
                                      <p:to>
                                        <p:strVal val="hidden"/>
                                      </p:to>
                                    </p:set>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2C34A-FF30-31DC-EFAD-6C107B7973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BE7C1C-8D0C-BC91-A7FB-5DB3DBFF7491}"/>
              </a:ext>
            </a:extLst>
          </p:cNvPr>
          <p:cNvSpPr>
            <a:spLocks noGrp="1"/>
          </p:cNvSpPr>
          <p:nvPr>
            <p:ph type="ctrTitle"/>
          </p:nvPr>
        </p:nvSpPr>
        <p:spPr>
          <a:xfrm>
            <a:off x="274320" y="1801368"/>
            <a:ext cx="7772400" cy="4572000"/>
          </a:xfrm>
        </p:spPr>
        <p:txBody>
          <a:bodyPr/>
          <a:lstStyle/>
          <a:p>
            <a:r>
              <a:rPr lang="en-US" dirty="0"/>
              <a:t>The six mechanisms of ‘downstream drift’</a:t>
            </a:r>
          </a:p>
        </p:txBody>
      </p:sp>
      <p:sp>
        <p:nvSpPr>
          <p:cNvPr id="3" name="Subtitle 2">
            <a:extLst>
              <a:ext uri="{FF2B5EF4-FFF2-40B4-BE49-F238E27FC236}">
                <a16:creationId xmlns:a16="http://schemas.microsoft.com/office/drawing/2014/main" id="{6C5852DA-7442-8F31-2DCC-17B064A858A8}"/>
              </a:ext>
            </a:extLst>
          </p:cNvPr>
          <p:cNvSpPr>
            <a:spLocks noGrp="1"/>
          </p:cNvSpPr>
          <p:nvPr>
            <p:ph type="subTitle" idx="1"/>
          </p:nvPr>
        </p:nvSpPr>
        <p:spPr>
          <a:xfrm>
            <a:off x="265176" y="484632"/>
            <a:ext cx="7772400" cy="594360"/>
          </a:xfrm>
        </p:spPr>
        <p:txBody>
          <a:bodyPr>
            <a:normAutofit/>
          </a:bodyPr>
          <a:lstStyle/>
          <a:p>
            <a:r>
              <a:rPr lang="en-US" dirty="0"/>
              <a:t>3.​</a:t>
            </a:r>
          </a:p>
        </p:txBody>
      </p:sp>
    </p:spTree>
    <p:extLst>
      <p:ext uri="{BB962C8B-B14F-4D97-AF65-F5344CB8AC3E}">
        <p14:creationId xmlns:p14="http://schemas.microsoft.com/office/powerpoint/2010/main" val="2675980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55C6-1E2E-E4BD-2E9F-B3321C22A292}"/>
              </a:ext>
            </a:extLst>
          </p:cNvPr>
          <p:cNvSpPr>
            <a:spLocks noGrp="1"/>
          </p:cNvSpPr>
          <p:nvPr>
            <p:ph type="title"/>
          </p:nvPr>
        </p:nvSpPr>
        <p:spPr>
          <a:xfrm>
            <a:off x="612647" y="664108"/>
            <a:ext cx="8467558" cy="1554480"/>
          </a:xfrm>
        </p:spPr>
        <p:txBody>
          <a:bodyPr/>
          <a:lstStyle/>
          <a:p>
            <a:r>
              <a:rPr lang="en-US" dirty="0"/>
              <a:t>Today</a:t>
            </a:r>
          </a:p>
        </p:txBody>
      </p:sp>
      <p:sp>
        <p:nvSpPr>
          <p:cNvPr id="3" name="Content Placeholder 2">
            <a:extLst>
              <a:ext uri="{FF2B5EF4-FFF2-40B4-BE49-F238E27FC236}">
                <a16:creationId xmlns:a16="http://schemas.microsoft.com/office/drawing/2014/main" id="{432C04E6-B771-F1FA-85F4-B7984DE55A8E}"/>
              </a:ext>
            </a:extLst>
          </p:cNvPr>
          <p:cNvSpPr>
            <a:spLocks noGrp="1"/>
          </p:cNvSpPr>
          <p:nvPr>
            <p:ph sz="quarter" idx="13"/>
          </p:nvPr>
        </p:nvSpPr>
        <p:spPr>
          <a:xfrm>
            <a:off x="612647" y="2333860"/>
            <a:ext cx="8467558" cy="3689909"/>
          </a:xfrm>
        </p:spPr>
        <p:txBody>
          <a:bodyPr>
            <a:normAutofit/>
          </a:bodyPr>
          <a:lstStyle/>
          <a:p>
            <a:r>
              <a:rPr lang="en-US" dirty="0"/>
              <a:t>What’s the problem with prevention?</a:t>
            </a:r>
          </a:p>
          <a:p>
            <a:r>
              <a:rPr lang="en-US" dirty="0"/>
              <a:t>What is ‘Downstream Drift’?</a:t>
            </a:r>
          </a:p>
          <a:p>
            <a:r>
              <a:rPr lang="en-US" dirty="0"/>
              <a:t>The six mechanisms of Downstream Drift</a:t>
            </a:r>
          </a:p>
          <a:p>
            <a:r>
              <a:rPr lang="en-US" b="1" dirty="0"/>
              <a:t>Discussion (breakouts + whole group)</a:t>
            </a:r>
          </a:p>
          <a:p>
            <a:r>
              <a:rPr lang="en-US" dirty="0"/>
              <a:t>What can be done about Downstream Drift?</a:t>
            </a:r>
          </a:p>
          <a:p>
            <a:r>
              <a:rPr lang="en-US" b="1" dirty="0"/>
              <a:t>Discussion (breakouts + whole group)</a:t>
            </a:r>
          </a:p>
        </p:txBody>
      </p:sp>
    </p:spTree>
    <p:extLst>
      <p:ext uri="{BB962C8B-B14F-4D97-AF65-F5344CB8AC3E}">
        <p14:creationId xmlns:p14="http://schemas.microsoft.com/office/powerpoint/2010/main" val="4216523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95FBE-FF54-709A-67A5-424A6A8E0D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E7D7D8-AAE8-F3F2-939B-A956FFFBE55F}"/>
              </a:ext>
            </a:extLst>
          </p:cNvPr>
          <p:cNvSpPr>
            <a:spLocks noGrp="1"/>
          </p:cNvSpPr>
          <p:nvPr>
            <p:ph type="title"/>
          </p:nvPr>
        </p:nvSpPr>
        <p:spPr/>
        <p:txBody>
          <a:bodyPr/>
          <a:lstStyle/>
          <a:p>
            <a:r>
              <a:rPr lang="en-US" dirty="0"/>
              <a:t>My findings</a:t>
            </a:r>
          </a:p>
        </p:txBody>
      </p:sp>
      <p:pic>
        <p:nvPicPr>
          <p:cNvPr id="19" name="Picture 18">
            <a:extLst>
              <a:ext uri="{FF2B5EF4-FFF2-40B4-BE49-F238E27FC236}">
                <a16:creationId xmlns:a16="http://schemas.microsoft.com/office/drawing/2014/main" id="{5059F518-6ACE-D668-278E-C10C36CBC210}"/>
              </a:ext>
            </a:extLst>
          </p:cNvPr>
          <p:cNvPicPr>
            <a:picLocks noChangeAspect="1"/>
          </p:cNvPicPr>
          <p:nvPr/>
        </p:nvPicPr>
        <p:blipFill>
          <a:blip r:embed="rId3"/>
          <a:stretch>
            <a:fillRect/>
          </a:stretch>
        </p:blipFill>
        <p:spPr>
          <a:xfrm>
            <a:off x="839777" y="1724679"/>
            <a:ext cx="2715004" cy="1403260"/>
          </a:xfrm>
          <a:prstGeom prst="rect">
            <a:avLst/>
          </a:prstGeom>
        </p:spPr>
      </p:pic>
      <p:pic>
        <p:nvPicPr>
          <p:cNvPr id="21" name="Picture 20">
            <a:extLst>
              <a:ext uri="{FF2B5EF4-FFF2-40B4-BE49-F238E27FC236}">
                <a16:creationId xmlns:a16="http://schemas.microsoft.com/office/drawing/2014/main" id="{18FA9DEB-E571-13E6-33E1-960297498FAC}"/>
              </a:ext>
            </a:extLst>
          </p:cNvPr>
          <p:cNvPicPr>
            <a:picLocks noChangeAspect="1"/>
          </p:cNvPicPr>
          <p:nvPr/>
        </p:nvPicPr>
        <p:blipFill>
          <a:blip r:embed="rId4"/>
          <a:stretch>
            <a:fillRect/>
          </a:stretch>
        </p:blipFill>
        <p:spPr>
          <a:xfrm>
            <a:off x="839777" y="3492048"/>
            <a:ext cx="2840466" cy="1085623"/>
          </a:xfrm>
          <a:prstGeom prst="rect">
            <a:avLst/>
          </a:prstGeom>
        </p:spPr>
      </p:pic>
      <p:pic>
        <p:nvPicPr>
          <p:cNvPr id="23" name="Picture 22">
            <a:extLst>
              <a:ext uri="{FF2B5EF4-FFF2-40B4-BE49-F238E27FC236}">
                <a16:creationId xmlns:a16="http://schemas.microsoft.com/office/drawing/2014/main" id="{00B9F662-9504-C985-DA19-94ED84329B39}"/>
              </a:ext>
            </a:extLst>
          </p:cNvPr>
          <p:cNvPicPr>
            <a:picLocks noChangeAspect="1"/>
          </p:cNvPicPr>
          <p:nvPr/>
        </p:nvPicPr>
        <p:blipFill>
          <a:blip r:embed="rId5"/>
          <a:stretch>
            <a:fillRect/>
          </a:stretch>
        </p:blipFill>
        <p:spPr>
          <a:xfrm>
            <a:off x="839777" y="4941781"/>
            <a:ext cx="2886478" cy="619211"/>
          </a:xfrm>
          <a:prstGeom prst="rect">
            <a:avLst/>
          </a:prstGeom>
        </p:spPr>
      </p:pic>
      <p:sp>
        <p:nvSpPr>
          <p:cNvPr id="4" name="Findings">
            <a:extLst>
              <a:ext uri="{FF2B5EF4-FFF2-40B4-BE49-F238E27FC236}">
                <a16:creationId xmlns:a16="http://schemas.microsoft.com/office/drawing/2014/main" id="{C87E5447-2422-6248-87A0-1330E0D21481}"/>
              </a:ext>
            </a:extLst>
          </p:cNvPr>
          <p:cNvSpPr txBox="1">
            <a:spLocks/>
          </p:cNvSpPr>
          <p:nvPr/>
        </p:nvSpPr>
        <p:spPr>
          <a:xfrm>
            <a:off x="5417823" y="1724679"/>
            <a:ext cx="6159500" cy="4113644"/>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2500"/>
              </a:spcBef>
              <a:buFont typeface="Arial" panose="020B0604020202020204" pitchFamily="34" charset="0"/>
              <a:buNone/>
            </a:pPr>
            <a:r>
              <a:rPr lang="en-US" sz="2400" b="1" dirty="0"/>
              <a:t>Health as individual</a:t>
            </a:r>
          </a:p>
          <a:p>
            <a:pPr marL="0" indent="0">
              <a:lnSpc>
                <a:spcPct val="100000"/>
              </a:lnSpc>
              <a:spcBef>
                <a:spcPts val="0"/>
              </a:spcBef>
              <a:buFont typeface="Arial" panose="020B0604020202020204" pitchFamily="34" charset="0"/>
              <a:buNone/>
            </a:pPr>
            <a:endParaRPr lang="en-US" sz="2400" b="1" dirty="0"/>
          </a:p>
          <a:p>
            <a:pPr marL="0" indent="0">
              <a:lnSpc>
                <a:spcPct val="100000"/>
              </a:lnSpc>
              <a:spcBef>
                <a:spcPts val="0"/>
              </a:spcBef>
              <a:buFont typeface="Arial" panose="020B0604020202020204" pitchFamily="34" charset="0"/>
              <a:buNone/>
            </a:pPr>
            <a:endParaRPr lang="en-US" sz="2400" b="1" dirty="0"/>
          </a:p>
          <a:p>
            <a:pPr marL="0" indent="0">
              <a:lnSpc>
                <a:spcPct val="110000"/>
              </a:lnSpc>
              <a:spcBef>
                <a:spcPts val="2500"/>
              </a:spcBef>
              <a:buFont typeface="Arial" panose="020B0604020202020204" pitchFamily="34" charset="0"/>
              <a:buNone/>
            </a:pPr>
            <a:r>
              <a:rPr lang="en-US" sz="2400" b="1" dirty="0"/>
              <a:t>Health as (physical) ill-health</a:t>
            </a:r>
            <a:r>
              <a:rPr lang="en-US" sz="2400" dirty="0"/>
              <a:t> </a:t>
            </a:r>
          </a:p>
          <a:p>
            <a:pPr marL="0" lvl="1" indent="0">
              <a:lnSpc>
                <a:spcPct val="110000"/>
              </a:lnSpc>
              <a:buFont typeface="Arial" panose="020B0604020202020204" pitchFamily="34" charset="0"/>
              <a:buNone/>
            </a:pPr>
            <a:endParaRPr lang="en-US" sz="2400" dirty="0"/>
          </a:p>
          <a:p>
            <a:pPr marL="0" lvl="1" indent="0">
              <a:lnSpc>
                <a:spcPct val="110000"/>
              </a:lnSpc>
              <a:buFont typeface="Arial" panose="020B0604020202020204" pitchFamily="34" charset="0"/>
              <a:buNone/>
            </a:pPr>
            <a:endParaRPr lang="en-US" sz="2400" dirty="0"/>
          </a:p>
          <a:p>
            <a:pPr marL="0" indent="0">
              <a:lnSpc>
                <a:spcPct val="110000"/>
              </a:lnSpc>
              <a:spcBef>
                <a:spcPts val="2500"/>
              </a:spcBef>
              <a:buFont typeface="Arial" panose="020B0604020202020204" pitchFamily="34" charset="0"/>
              <a:buNone/>
            </a:pPr>
            <a:r>
              <a:rPr lang="en-US" sz="2400" b="1" dirty="0"/>
              <a:t>Heath as shorthand for health policy</a:t>
            </a:r>
          </a:p>
        </p:txBody>
      </p:sp>
      <p:sp>
        <p:nvSpPr>
          <p:cNvPr id="5" name="TextBox 4">
            <a:extLst>
              <a:ext uri="{FF2B5EF4-FFF2-40B4-BE49-F238E27FC236}">
                <a16:creationId xmlns:a16="http://schemas.microsoft.com/office/drawing/2014/main" id="{261DE709-FBB3-C881-C92F-A9E8A09738DD}"/>
              </a:ext>
            </a:extLst>
          </p:cNvPr>
          <p:cNvSpPr txBox="1"/>
          <p:nvPr/>
        </p:nvSpPr>
        <p:spPr>
          <a:xfrm>
            <a:off x="0" y="5980544"/>
            <a:ext cx="12192000" cy="584775"/>
          </a:xfrm>
          <a:prstGeom prst="rect">
            <a:avLst/>
          </a:prstGeom>
          <a:noFill/>
          <a:ln>
            <a:solidFill>
              <a:schemeClr val="tx1"/>
            </a:solidFill>
          </a:ln>
        </p:spPr>
        <p:txBody>
          <a:bodyPr wrap="square">
            <a:spAutoFit/>
          </a:bodyPr>
          <a:lstStyle/>
          <a:p>
            <a:pPr marL="0" marR="0" lvl="0" indent="0" algn="ctr" rtl="0">
              <a:spcBef>
                <a:spcPts val="0"/>
              </a:spcBef>
              <a:spcAft>
                <a:spcPts val="0"/>
              </a:spcAft>
              <a:buNone/>
            </a:pPr>
            <a:r>
              <a:rPr lang="en-GB" sz="1600" i="1" dirty="0">
                <a:ea typeface="Arial"/>
                <a:cs typeface="Arial"/>
                <a:sym typeface="Arial"/>
              </a:rPr>
              <a:t>This work was supported by the </a:t>
            </a:r>
            <a:r>
              <a:rPr lang="en-GB" sz="1600" b="1" i="1" dirty="0">
                <a:ea typeface="Arial"/>
                <a:cs typeface="Arial"/>
                <a:sym typeface="Arial"/>
              </a:rPr>
              <a:t>UK Prevention Research Partnership</a:t>
            </a:r>
            <a:r>
              <a:rPr lang="en-GB" sz="1600" i="1" dirty="0">
                <a:ea typeface="Arial"/>
                <a:cs typeface="Arial"/>
                <a:sym typeface="Arial"/>
              </a:rPr>
              <a:t>, an initiative funded by UKRI Councils, the Department of Health and Social Care (England), the UK devolved administrations, and leading health research charities.</a:t>
            </a:r>
            <a:endParaRPr lang="en-GB" sz="1050" i="1" dirty="0"/>
          </a:p>
        </p:txBody>
      </p:sp>
    </p:spTree>
    <p:extLst>
      <p:ext uri="{BB962C8B-B14F-4D97-AF65-F5344CB8AC3E}">
        <p14:creationId xmlns:p14="http://schemas.microsoft.com/office/powerpoint/2010/main" val="5040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anim calcmode="lin" valueType="num">
                                      <p:cBhvr additive="base">
                                        <p:cTn id="1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3" end="3"/>
                                            </p:txEl>
                                          </p:spTgt>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anim calcmode="lin" valueType="num">
                                      <p:cBhvr additive="base">
                                        <p:cTn id="1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6" end="6"/>
                                            </p:txEl>
                                          </p:spTgt>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FAFFE-E76D-3322-5BE1-3582F23A21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054F31-0226-3AEC-065D-ED9A19A957DE}"/>
              </a:ext>
            </a:extLst>
          </p:cNvPr>
          <p:cNvSpPr>
            <a:spLocks noGrp="1"/>
          </p:cNvSpPr>
          <p:nvPr>
            <p:ph type="title"/>
          </p:nvPr>
        </p:nvSpPr>
        <p:spPr>
          <a:xfrm>
            <a:off x="244548" y="0"/>
            <a:ext cx="5241852" cy="1286540"/>
          </a:xfrm>
        </p:spPr>
        <p:txBody>
          <a:bodyPr anchor="b">
            <a:normAutofit/>
          </a:bodyPr>
          <a:lstStyle/>
          <a:p>
            <a:r>
              <a:rPr lang="en-US" dirty="0"/>
              <a:t>The six mechanisms of</a:t>
            </a:r>
            <a:br>
              <a:rPr lang="en-US" dirty="0"/>
            </a:br>
            <a:r>
              <a:rPr lang="en-US" dirty="0"/>
              <a:t>downstream drift</a:t>
            </a:r>
          </a:p>
        </p:txBody>
      </p:sp>
      <p:sp>
        <p:nvSpPr>
          <p:cNvPr id="4" name="Content Placeholder 3">
            <a:extLst>
              <a:ext uri="{FF2B5EF4-FFF2-40B4-BE49-F238E27FC236}">
                <a16:creationId xmlns:a16="http://schemas.microsoft.com/office/drawing/2014/main" id="{4A72C7C0-C2EE-0077-C024-00791415BC13}"/>
              </a:ext>
            </a:extLst>
          </p:cNvPr>
          <p:cNvSpPr>
            <a:spLocks noGrp="1"/>
          </p:cNvSpPr>
          <p:nvPr>
            <p:ph sz="quarter" idx="14"/>
          </p:nvPr>
        </p:nvSpPr>
        <p:spPr>
          <a:xfrm>
            <a:off x="612774" y="1380744"/>
            <a:ext cx="4873626" cy="4983480"/>
          </a:xfrm>
        </p:spPr>
        <p:txBody>
          <a:bodyPr>
            <a:normAutofit/>
          </a:bodyPr>
          <a:lstStyle/>
          <a:p>
            <a:pPr algn="ctr">
              <a:lnSpc>
                <a:spcPct val="110000"/>
              </a:lnSpc>
            </a:pPr>
            <a:r>
              <a:rPr lang="en-US" sz="1800" dirty="0">
                <a:latin typeface="+mj-lt"/>
              </a:rPr>
              <a:t>Health as health policy</a:t>
            </a:r>
          </a:p>
          <a:p>
            <a:pPr marL="342900" indent="-342900">
              <a:lnSpc>
                <a:spcPct val="110000"/>
              </a:lnSpc>
              <a:buFont typeface="+mj-lt"/>
              <a:buAutoNum type="arabicPeriod"/>
            </a:pPr>
            <a:r>
              <a:rPr lang="en-US" sz="1800" b="1" i="1" dirty="0"/>
              <a:t>“Health’s business to fix”</a:t>
            </a:r>
          </a:p>
          <a:p>
            <a:pPr marL="342900" indent="-342900">
              <a:lnSpc>
                <a:spcPct val="110000"/>
              </a:lnSpc>
              <a:buFont typeface="+mj-lt"/>
              <a:buAutoNum type="arabicPeriod"/>
            </a:pPr>
            <a:r>
              <a:rPr lang="en-US" sz="1800" b="1" i="1" dirty="0"/>
              <a:t>“A battle, all the time”</a:t>
            </a:r>
            <a:endParaRPr lang="en-US" sz="1400" i="1" dirty="0"/>
          </a:p>
          <a:p>
            <a:pPr marL="342900" indent="-342900">
              <a:lnSpc>
                <a:spcPct val="110000"/>
              </a:lnSpc>
              <a:buFont typeface="+mj-lt"/>
              <a:buAutoNum type="arabicPeriod"/>
            </a:pPr>
            <a:r>
              <a:rPr lang="en-US" sz="1800" b="1" i="1" dirty="0"/>
              <a:t>“Which two nurses do you sack?”</a:t>
            </a:r>
          </a:p>
          <a:p>
            <a:pPr marL="0" indent="0">
              <a:lnSpc>
                <a:spcPct val="110000"/>
              </a:lnSpc>
              <a:spcBef>
                <a:spcPts val="0"/>
              </a:spcBef>
              <a:spcAft>
                <a:spcPts val="1000"/>
              </a:spcAft>
              <a:buNone/>
            </a:pPr>
            <a:endParaRPr lang="en-US" sz="1400" i="1" dirty="0"/>
          </a:p>
          <a:p>
            <a:pPr algn="ctr">
              <a:lnSpc>
                <a:spcPct val="110000"/>
              </a:lnSpc>
              <a:spcBef>
                <a:spcPts val="0"/>
              </a:spcBef>
              <a:spcAft>
                <a:spcPts val="1000"/>
              </a:spcAft>
            </a:pPr>
            <a:endParaRPr lang="en-US" sz="1800" dirty="0">
              <a:latin typeface="+mj-lt"/>
            </a:endParaRPr>
          </a:p>
          <a:p>
            <a:pPr algn="ctr">
              <a:lnSpc>
                <a:spcPct val="110000"/>
              </a:lnSpc>
              <a:spcBef>
                <a:spcPts val="0"/>
              </a:spcBef>
              <a:spcAft>
                <a:spcPts val="1000"/>
              </a:spcAft>
            </a:pPr>
            <a:r>
              <a:rPr lang="en-US" sz="1800" dirty="0">
                <a:latin typeface="+mj-lt"/>
              </a:rPr>
              <a:t>Health as individual ill-health</a:t>
            </a:r>
          </a:p>
          <a:p>
            <a:pPr>
              <a:lnSpc>
                <a:spcPct val="110000"/>
              </a:lnSpc>
            </a:pPr>
            <a:r>
              <a:rPr lang="en-US" sz="1800" b="1" i="1" dirty="0"/>
              <a:t>4.   “Promoting active, healthy lifestyles”</a:t>
            </a:r>
          </a:p>
          <a:p>
            <a:pPr>
              <a:lnSpc>
                <a:spcPct val="110000"/>
              </a:lnSpc>
            </a:pPr>
            <a:r>
              <a:rPr lang="en-US" sz="1800" b="1" i="1" dirty="0"/>
              <a:t>5.   “The thing you go to the doctor with”</a:t>
            </a:r>
            <a:endParaRPr lang="en-US" sz="1400" i="1" dirty="0"/>
          </a:p>
          <a:p>
            <a:pPr>
              <a:lnSpc>
                <a:spcPct val="110000"/>
              </a:lnSpc>
            </a:pPr>
            <a:r>
              <a:rPr lang="en-US" sz="1800" b="1" i="1" dirty="0"/>
              <a:t>6.   “That’s not health, that’s just a number  that you have”</a:t>
            </a:r>
          </a:p>
          <a:p>
            <a:pPr marL="0" indent="0">
              <a:lnSpc>
                <a:spcPct val="110000"/>
              </a:lnSpc>
              <a:spcBef>
                <a:spcPts val="0"/>
              </a:spcBef>
              <a:spcAft>
                <a:spcPts val="1000"/>
              </a:spcAft>
              <a:buNone/>
            </a:pPr>
            <a:endParaRPr lang="en-US" sz="1400" i="1" dirty="0"/>
          </a:p>
        </p:txBody>
      </p:sp>
      <p:pic>
        <p:nvPicPr>
          <p:cNvPr id="8" name="Picture Placeholder 7">
            <a:extLst>
              <a:ext uri="{FF2B5EF4-FFF2-40B4-BE49-F238E27FC236}">
                <a16:creationId xmlns:a16="http://schemas.microsoft.com/office/drawing/2014/main" id="{33E070A1-3851-BA6A-186E-0949403990ED}"/>
              </a:ext>
            </a:extLst>
          </p:cNvPr>
          <p:cNvPicPr>
            <a:picLocks noGrp="1" noChangeAspect="1"/>
          </p:cNvPicPr>
          <p:nvPr>
            <p:ph type="pic" sz="quarter" idx="13"/>
          </p:nvPr>
        </p:nvPicPr>
        <p:blipFill>
          <a:blip r:embed="rId3"/>
          <a:srcRect t="9008" b="9008"/>
          <a:stretch/>
        </p:blipFill>
        <p:spPr>
          <a:xfrm>
            <a:off x="5917968" y="0"/>
            <a:ext cx="6273783" cy="6858000"/>
          </a:xfrm>
          <a:prstGeom prst="rect">
            <a:avLst/>
          </a:prstGeom>
          <a:noFill/>
        </p:spPr>
      </p:pic>
    </p:spTree>
    <p:extLst>
      <p:ext uri="{BB962C8B-B14F-4D97-AF65-F5344CB8AC3E}">
        <p14:creationId xmlns:p14="http://schemas.microsoft.com/office/powerpoint/2010/main" val="1601169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fade">
                                      <p:cBhvr>
                                        <p:cTn id="27" dur="500"/>
                                        <p:tgtEl>
                                          <p:spTgt spid="4">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7" end="7"/>
                                            </p:txEl>
                                          </p:spTgt>
                                        </p:tgtEl>
                                        <p:attrNameLst>
                                          <p:attrName>style.visibility</p:attrName>
                                        </p:attrNameLst>
                                      </p:cBhvr>
                                      <p:to>
                                        <p:strVal val="visible"/>
                                      </p:to>
                                    </p:set>
                                    <p:animEffect transition="in" filter="fade">
                                      <p:cBhvr>
                                        <p:cTn id="32" dur="500"/>
                                        <p:tgtEl>
                                          <p:spTgt spid="4">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8" end="8"/>
                                            </p:txEl>
                                          </p:spTgt>
                                        </p:tgtEl>
                                        <p:attrNameLst>
                                          <p:attrName>style.visibility</p:attrName>
                                        </p:attrNameLst>
                                      </p:cBhvr>
                                      <p:to>
                                        <p:strVal val="visible"/>
                                      </p:to>
                                    </p:set>
                                    <p:animEffect transition="in" filter="fade">
                                      <p:cBhvr>
                                        <p:cTn id="37" dur="500"/>
                                        <p:tgtEl>
                                          <p:spTgt spid="4">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9" end="9"/>
                                            </p:txEl>
                                          </p:spTgt>
                                        </p:tgtEl>
                                        <p:attrNameLst>
                                          <p:attrName>style.visibility</p:attrName>
                                        </p:attrNameLst>
                                      </p:cBhvr>
                                      <p:to>
                                        <p:strVal val="visible"/>
                                      </p:to>
                                    </p:set>
                                    <p:animEffect transition="in" filter="fade">
                                      <p:cBhvr>
                                        <p:cTn id="42"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9E0B1-2E97-ECA5-BFDD-59CEE8E337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FB5B4D-E02B-ACFD-21AB-76B24FB2F03C}"/>
              </a:ext>
            </a:extLst>
          </p:cNvPr>
          <p:cNvSpPr>
            <a:spLocks noGrp="1"/>
          </p:cNvSpPr>
          <p:nvPr>
            <p:ph type="title"/>
          </p:nvPr>
        </p:nvSpPr>
        <p:spPr/>
        <p:txBody>
          <a:bodyPr>
            <a:normAutofit/>
          </a:bodyPr>
          <a:lstStyle/>
          <a:p>
            <a:r>
              <a:rPr lang="en-US" i="1" dirty="0"/>
              <a:t>“Health’s business to fix”:</a:t>
            </a:r>
            <a:r>
              <a:rPr lang="en-US" dirty="0"/>
              <a:t> </a:t>
            </a:r>
            <a:r>
              <a:rPr lang="en-GB" b="0" dirty="0"/>
              <a:t>the misattribution of preventive policy</a:t>
            </a:r>
            <a:endParaRPr lang="en-US" b="0" dirty="0"/>
          </a:p>
        </p:txBody>
      </p:sp>
    </p:spTree>
    <p:extLst>
      <p:ext uri="{BB962C8B-B14F-4D97-AF65-F5344CB8AC3E}">
        <p14:creationId xmlns:p14="http://schemas.microsoft.com/office/powerpoint/2010/main" val="14644362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E656D-AA68-6E41-40B9-3F1A608DA0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0B6A29-F5BC-F027-3D13-195F43CAACB4}"/>
              </a:ext>
            </a:extLst>
          </p:cNvPr>
          <p:cNvSpPr>
            <a:spLocks noGrp="1"/>
          </p:cNvSpPr>
          <p:nvPr>
            <p:ph type="ctrTitle"/>
          </p:nvPr>
        </p:nvSpPr>
        <p:spPr>
          <a:xfrm>
            <a:off x="1270660" y="1344168"/>
            <a:ext cx="9427820" cy="3291840"/>
          </a:xfrm>
        </p:spPr>
        <p:txBody>
          <a:bodyPr>
            <a:noAutofit/>
          </a:bodyPr>
          <a:lstStyle/>
          <a:p>
            <a:r>
              <a:rPr lang="en-GB" sz="2800" i="1" dirty="0"/>
              <a:t>“Health inequalities is an interesting one because I think, </a:t>
            </a:r>
            <a:r>
              <a:rPr lang="en-GB" sz="2800" b="1" i="1" dirty="0"/>
              <a:t>almost by calling it health inequalities, it’s health’s business to fix </a:t>
            </a:r>
            <a:r>
              <a:rPr lang="en-GB" sz="2800" i="1" dirty="0"/>
              <a:t>[…] you know, the response to the climate emergency isn’t just the environment portfolio’s responsibility, we’ve all got a job to do here, and I think one of the things about health inequalities particularly is I think it does end up going ‘</a:t>
            </a:r>
            <a:r>
              <a:rPr lang="en-GB" sz="2800" b="1" i="1" dirty="0"/>
              <a:t>oh that’s a health thing, health need to deal with that’</a:t>
            </a:r>
            <a:r>
              <a:rPr lang="en-GB" sz="2800" i="1" dirty="0"/>
              <a:t>.</a:t>
            </a:r>
            <a:r>
              <a:rPr lang="en-GB" sz="2800" dirty="0"/>
              <a:t>”</a:t>
            </a:r>
            <a:endParaRPr lang="en-US" sz="2800" dirty="0"/>
          </a:p>
        </p:txBody>
      </p:sp>
      <p:sp>
        <p:nvSpPr>
          <p:cNvPr id="3" name="Subtitle 2">
            <a:extLst>
              <a:ext uri="{FF2B5EF4-FFF2-40B4-BE49-F238E27FC236}">
                <a16:creationId xmlns:a16="http://schemas.microsoft.com/office/drawing/2014/main" id="{9500EB5F-51C3-9ED5-9315-DA0A8DB4EDEF}"/>
              </a:ext>
            </a:extLst>
          </p:cNvPr>
          <p:cNvSpPr>
            <a:spLocks noGrp="1"/>
          </p:cNvSpPr>
          <p:nvPr>
            <p:ph type="subTitle" idx="1"/>
          </p:nvPr>
        </p:nvSpPr>
        <p:spPr>
          <a:xfrm>
            <a:off x="1574292" y="4775082"/>
            <a:ext cx="9043416" cy="466344"/>
          </a:xfrm>
        </p:spPr>
        <p:txBody>
          <a:bodyPr/>
          <a:lstStyle/>
          <a:p>
            <a:r>
              <a:rPr lang="en-US" dirty="0"/>
              <a:t>– GMCA policymaker</a:t>
            </a:r>
          </a:p>
        </p:txBody>
      </p:sp>
    </p:spTree>
    <p:extLst>
      <p:ext uri="{BB962C8B-B14F-4D97-AF65-F5344CB8AC3E}">
        <p14:creationId xmlns:p14="http://schemas.microsoft.com/office/powerpoint/2010/main" val="21275206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E184D-2D55-BCE8-4593-E540068CAA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02E02A-BC88-4A95-8BC7-8AA8081FDB7A}"/>
              </a:ext>
            </a:extLst>
          </p:cNvPr>
          <p:cNvSpPr>
            <a:spLocks noGrp="1"/>
          </p:cNvSpPr>
          <p:nvPr>
            <p:ph type="ctrTitle"/>
          </p:nvPr>
        </p:nvSpPr>
        <p:spPr>
          <a:xfrm>
            <a:off x="1270660" y="1344168"/>
            <a:ext cx="9427820" cy="3291840"/>
          </a:xfrm>
        </p:spPr>
        <p:txBody>
          <a:bodyPr>
            <a:noAutofit/>
          </a:bodyPr>
          <a:lstStyle/>
          <a:p>
            <a:r>
              <a:rPr lang="en-GB" sz="2400" i="1" dirty="0"/>
              <a:t>“All members of the Task Force were clear that </a:t>
            </a:r>
            <a:r>
              <a:rPr lang="en-GB" sz="2400" b="1" i="1" dirty="0"/>
              <a:t>the focus of all our efforts should be  on tackling inequalities</a:t>
            </a:r>
            <a:r>
              <a:rPr lang="en-GB" sz="2400" i="1" dirty="0"/>
              <a:t>. Moreover, they reflected that </a:t>
            </a:r>
            <a:r>
              <a:rPr lang="en-GB" sz="2400" b="1" i="1" dirty="0"/>
              <a:t>by targeting health inequalities we may have inadvertently allowed different parts of the public sector to think that this focus did not apply to their organisation</a:t>
            </a:r>
            <a:r>
              <a:rPr lang="en-GB" sz="2400" i="1" dirty="0"/>
              <a:t>, and that </a:t>
            </a:r>
            <a:r>
              <a:rPr lang="en-GB" sz="2400" b="1" i="1" dirty="0"/>
              <a:t>responsibility to resolve the problems arising from inequalities lies only with the National Health Service (NHS)</a:t>
            </a:r>
            <a:r>
              <a:rPr lang="en-GB" sz="2400" i="1" dirty="0"/>
              <a:t>.”</a:t>
            </a:r>
            <a:endParaRPr lang="en-US" sz="2400" dirty="0"/>
          </a:p>
        </p:txBody>
      </p:sp>
      <p:sp>
        <p:nvSpPr>
          <p:cNvPr id="3" name="Subtitle 2">
            <a:extLst>
              <a:ext uri="{FF2B5EF4-FFF2-40B4-BE49-F238E27FC236}">
                <a16:creationId xmlns:a16="http://schemas.microsoft.com/office/drawing/2014/main" id="{921CA79E-2774-1D0D-8078-01E918417809}"/>
              </a:ext>
            </a:extLst>
          </p:cNvPr>
          <p:cNvSpPr>
            <a:spLocks noGrp="1"/>
          </p:cNvSpPr>
          <p:nvPr>
            <p:ph type="subTitle" idx="1"/>
          </p:nvPr>
        </p:nvSpPr>
        <p:spPr>
          <a:xfrm>
            <a:off x="1574292" y="4775082"/>
            <a:ext cx="9043416" cy="466344"/>
          </a:xfrm>
        </p:spPr>
        <p:txBody>
          <a:bodyPr>
            <a:normAutofit fontScale="77500" lnSpcReduction="20000"/>
          </a:bodyPr>
          <a:lstStyle/>
          <a:p>
            <a:r>
              <a:rPr lang="en-GB" sz="2400" i="1" dirty="0"/>
              <a:t>(Ministerial Task Force for Health Inequalities, Scottish Government, 2014)</a:t>
            </a:r>
            <a:endParaRPr lang="en-US" dirty="0"/>
          </a:p>
        </p:txBody>
      </p:sp>
    </p:spTree>
    <p:extLst>
      <p:ext uri="{BB962C8B-B14F-4D97-AF65-F5344CB8AC3E}">
        <p14:creationId xmlns:p14="http://schemas.microsoft.com/office/powerpoint/2010/main" val="38084156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B7C34-C166-6930-85A1-3C3C9C9C45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78F057-62AB-AA98-D759-512A339B333B}"/>
              </a:ext>
            </a:extLst>
          </p:cNvPr>
          <p:cNvSpPr>
            <a:spLocks noGrp="1"/>
          </p:cNvSpPr>
          <p:nvPr>
            <p:ph type="ctrTitle"/>
          </p:nvPr>
        </p:nvSpPr>
        <p:spPr>
          <a:xfrm>
            <a:off x="1382090" y="2344373"/>
            <a:ext cx="9427820" cy="1892808"/>
          </a:xfrm>
        </p:spPr>
        <p:txBody>
          <a:bodyPr>
            <a:noAutofit/>
          </a:bodyPr>
          <a:lstStyle/>
          <a:p>
            <a:r>
              <a:rPr lang="en-GB" sz="2400" dirty="0"/>
              <a:t>“</a:t>
            </a:r>
            <a:r>
              <a:rPr lang="en-GB" sz="2400" i="1" dirty="0"/>
              <a:t>This programme is about mental health, our sphere of influence is about mental health, interventions need to have mental health focus</a:t>
            </a:r>
            <a:r>
              <a:rPr lang="en-GB" sz="2400" b="1" i="1" dirty="0"/>
              <a:t>, we just need to be clear about what we can do, in practical terms.”</a:t>
            </a:r>
            <a:endParaRPr lang="en-US" sz="2400" dirty="0"/>
          </a:p>
        </p:txBody>
      </p:sp>
      <p:sp>
        <p:nvSpPr>
          <p:cNvPr id="3" name="Subtitle 2">
            <a:extLst>
              <a:ext uri="{FF2B5EF4-FFF2-40B4-BE49-F238E27FC236}">
                <a16:creationId xmlns:a16="http://schemas.microsoft.com/office/drawing/2014/main" id="{BBFB119B-57D7-0DF4-614D-17C55746D798}"/>
              </a:ext>
            </a:extLst>
          </p:cNvPr>
          <p:cNvSpPr>
            <a:spLocks noGrp="1"/>
          </p:cNvSpPr>
          <p:nvPr>
            <p:ph type="subTitle" idx="1"/>
          </p:nvPr>
        </p:nvSpPr>
        <p:spPr>
          <a:xfrm>
            <a:off x="1691251" y="4237181"/>
            <a:ext cx="9043416" cy="466344"/>
          </a:xfrm>
        </p:spPr>
        <p:txBody>
          <a:bodyPr>
            <a:normAutofit/>
          </a:bodyPr>
          <a:lstStyle/>
          <a:p>
            <a:r>
              <a:rPr lang="en-US" dirty="0"/>
              <a:t>- SG policymaker</a:t>
            </a:r>
          </a:p>
        </p:txBody>
      </p:sp>
    </p:spTree>
    <p:extLst>
      <p:ext uri="{BB962C8B-B14F-4D97-AF65-F5344CB8AC3E}">
        <p14:creationId xmlns:p14="http://schemas.microsoft.com/office/powerpoint/2010/main" val="17416345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5F2B3-CBD2-242A-CEB5-5483060C8D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B509B0-45DE-86C7-92A8-15C80E6A6A51}"/>
              </a:ext>
            </a:extLst>
          </p:cNvPr>
          <p:cNvSpPr>
            <a:spLocks noGrp="1"/>
          </p:cNvSpPr>
          <p:nvPr>
            <p:ph type="title"/>
          </p:nvPr>
        </p:nvSpPr>
        <p:spPr/>
        <p:txBody>
          <a:bodyPr>
            <a:normAutofit/>
          </a:bodyPr>
          <a:lstStyle/>
          <a:p>
            <a:r>
              <a:rPr lang="en-US" i="1" dirty="0"/>
              <a:t>“Health’s business to fix”:</a:t>
            </a:r>
            <a:r>
              <a:rPr lang="en-US" dirty="0"/>
              <a:t> </a:t>
            </a:r>
            <a:r>
              <a:rPr lang="en-GB" b="0" dirty="0"/>
              <a:t>the misattribution of preventive policy</a:t>
            </a:r>
            <a:endParaRPr lang="en-US" b="0" dirty="0"/>
          </a:p>
        </p:txBody>
      </p:sp>
      <p:sp>
        <p:nvSpPr>
          <p:cNvPr id="3" name="Content Placeholder 2">
            <a:extLst>
              <a:ext uri="{FF2B5EF4-FFF2-40B4-BE49-F238E27FC236}">
                <a16:creationId xmlns:a16="http://schemas.microsoft.com/office/drawing/2014/main" id="{24A84C1E-1F51-5819-D558-D8C969BEB306}"/>
              </a:ext>
            </a:extLst>
          </p:cNvPr>
          <p:cNvSpPr>
            <a:spLocks noGrp="1"/>
          </p:cNvSpPr>
          <p:nvPr>
            <p:ph sz="quarter" idx="13"/>
          </p:nvPr>
        </p:nvSpPr>
        <p:spPr>
          <a:xfrm>
            <a:off x="4625163" y="877456"/>
            <a:ext cx="7057250" cy="5390822"/>
          </a:xfrm>
        </p:spPr>
        <p:txBody>
          <a:bodyPr>
            <a:normAutofit fontScale="92500" lnSpcReduction="20000"/>
          </a:bodyPr>
          <a:lstStyle/>
          <a:p>
            <a:pPr marL="0" lvl="1" indent="0">
              <a:lnSpc>
                <a:spcPct val="110000"/>
              </a:lnSpc>
              <a:buNone/>
            </a:pPr>
            <a:r>
              <a:rPr lang="en-GB" i="1" dirty="0"/>
              <a:t>“Health inequalities is an interesting one because I think, </a:t>
            </a:r>
            <a:r>
              <a:rPr lang="en-GB" b="1" i="1" dirty="0"/>
              <a:t>almost by calling it health inequalities, it’s health’s business to fix </a:t>
            </a:r>
            <a:r>
              <a:rPr lang="en-GB" i="1" dirty="0"/>
              <a:t>[…] you know, the response to the climate emergency isn’t just the environment portfolio’s responsibility, we’ve all got a job to do here, and I think one of the things about health inequalities particularly is I think it does end up going ‘</a:t>
            </a:r>
            <a:r>
              <a:rPr lang="en-GB" b="1" i="1" dirty="0"/>
              <a:t>oh that’s a health thing, health need to deal with that’</a:t>
            </a:r>
            <a:r>
              <a:rPr lang="en-GB" i="1" dirty="0"/>
              <a:t>.</a:t>
            </a:r>
            <a:r>
              <a:rPr lang="en-GB" dirty="0"/>
              <a:t>” [GMP01O]. </a:t>
            </a:r>
          </a:p>
          <a:p>
            <a:pPr marL="0" lvl="1" indent="0">
              <a:lnSpc>
                <a:spcPct val="110000"/>
              </a:lnSpc>
              <a:buNone/>
            </a:pPr>
            <a:endParaRPr lang="en-GB" sz="1800" b="1" dirty="0"/>
          </a:p>
          <a:p>
            <a:pPr marL="0" lvl="1" indent="0">
              <a:lnSpc>
                <a:spcPct val="110000"/>
              </a:lnSpc>
              <a:buNone/>
            </a:pPr>
            <a:r>
              <a:rPr lang="en-GB" sz="1800" i="1" u="none" strike="noStrike" dirty="0">
                <a:solidFill>
                  <a:srgbClr val="000000"/>
                </a:solidFill>
                <a:effectLst/>
              </a:rPr>
              <a:t>“</a:t>
            </a:r>
            <a:r>
              <a:rPr lang="en-GB" sz="1800" b="0" i="1" u="none" strike="noStrike" dirty="0">
                <a:solidFill>
                  <a:srgbClr val="000000"/>
                </a:solidFill>
                <a:effectLst/>
              </a:rPr>
              <a:t>All members of the Task Force were clear that </a:t>
            </a:r>
            <a:r>
              <a:rPr lang="en-GB" sz="1800" b="1" i="1" u="none" strike="noStrike" dirty="0">
                <a:solidFill>
                  <a:srgbClr val="000000"/>
                </a:solidFill>
                <a:effectLst/>
              </a:rPr>
              <a:t>the focus of all our efforts should be  on tackling inequalities</a:t>
            </a:r>
            <a:r>
              <a:rPr lang="en-GB" sz="1800" b="0" i="1" u="none" strike="noStrike" dirty="0">
                <a:solidFill>
                  <a:srgbClr val="000000"/>
                </a:solidFill>
                <a:effectLst/>
              </a:rPr>
              <a:t>. Moreover, they reflected that </a:t>
            </a:r>
            <a:r>
              <a:rPr lang="en-GB" sz="1800" b="1" i="1" u="none" strike="noStrike" dirty="0">
                <a:solidFill>
                  <a:srgbClr val="000000"/>
                </a:solidFill>
                <a:effectLst/>
              </a:rPr>
              <a:t>by targeting health inequalities we may have inadvertently allowed different parts of the public sector to think that this focus did not apply to their organisation</a:t>
            </a:r>
            <a:r>
              <a:rPr lang="en-GB" sz="1800" i="1" u="none" strike="noStrike" dirty="0">
                <a:solidFill>
                  <a:srgbClr val="000000"/>
                </a:solidFill>
                <a:effectLst/>
              </a:rPr>
              <a:t>, and that </a:t>
            </a:r>
            <a:r>
              <a:rPr lang="en-GB" sz="1800" b="1" i="1" u="none" strike="noStrike" dirty="0">
                <a:solidFill>
                  <a:srgbClr val="000000"/>
                </a:solidFill>
                <a:effectLst/>
              </a:rPr>
              <a:t>responsibility to resolve the problems arising from inequalities lies only with the National Health Service (NHS)</a:t>
            </a:r>
            <a:r>
              <a:rPr lang="en-GB" sz="1800" i="1" u="none" strike="noStrike" dirty="0">
                <a:solidFill>
                  <a:srgbClr val="000000"/>
                </a:solidFill>
                <a:effectLst/>
              </a:rPr>
              <a:t>.” </a:t>
            </a:r>
            <a:r>
              <a:rPr lang="en-GB" sz="1800" b="0" i="1" u="none" strike="noStrike" dirty="0">
                <a:solidFill>
                  <a:srgbClr val="000000"/>
                </a:solidFill>
                <a:effectLst/>
              </a:rPr>
              <a:t>(Ministerial Task Force for Health Inequalities, Scottish Government, 2014)</a:t>
            </a:r>
          </a:p>
          <a:p>
            <a:pPr marL="0" lvl="1" indent="0">
              <a:lnSpc>
                <a:spcPct val="110000"/>
              </a:lnSpc>
              <a:buNone/>
            </a:pPr>
            <a:endParaRPr lang="en-GB" i="1" dirty="0">
              <a:solidFill>
                <a:srgbClr val="000000"/>
              </a:solidFill>
            </a:endParaRPr>
          </a:p>
          <a:p>
            <a:pPr marL="0" lvl="1" indent="0">
              <a:lnSpc>
                <a:spcPct val="110000"/>
              </a:lnSpc>
              <a:buNone/>
            </a:pPr>
            <a:r>
              <a:rPr lang="en-GB" dirty="0"/>
              <a:t>“</a:t>
            </a:r>
            <a:r>
              <a:rPr lang="en-GB" i="1" dirty="0"/>
              <a:t>This programme is about mental health, our sphere of influence is about mental health, interventions need to have mental health focus</a:t>
            </a:r>
            <a:r>
              <a:rPr lang="en-GB" b="1" i="1" dirty="0"/>
              <a:t>, we just need to be clear about what we can do, in practical terms.” </a:t>
            </a:r>
            <a:r>
              <a:rPr lang="en-GB" i="1" dirty="0"/>
              <a:t>(SG MH policymaker)</a:t>
            </a:r>
            <a:endParaRPr lang="en-GB" i="1" dirty="0">
              <a:solidFill>
                <a:srgbClr val="000000"/>
              </a:solidFill>
            </a:endParaRPr>
          </a:p>
          <a:p>
            <a:pPr marL="0" lvl="1" indent="0">
              <a:lnSpc>
                <a:spcPct val="110000"/>
              </a:lnSpc>
              <a:buNone/>
            </a:pPr>
            <a:endParaRPr lang="en-GB" sz="1800" b="0" i="1" u="none" strike="noStrike" dirty="0">
              <a:solidFill>
                <a:srgbClr val="000000"/>
              </a:solidFill>
              <a:effectLst/>
            </a:endParaRPr>
          </a:p>
          <a:p>
            <a:pPr marL="0" lvl="1" indent="0">
              <a:lnSpc>
                <a:spcPct val="110000"/>
              </a:lnSpc>
              <a:buNone/>
            </a:pPr>
            <a:endParaRPr lang="en-US" sz="1800" b="1" dirty="0"/>
          </a:p>
        </p:txBody>
      </p:sp>
    </p:spTree>
    <p:extLst>
      <p:ext uri="{BB962C8B-B14F-4D97-AF65-F5344CB8AC3E}">
        <p14:creationId xmlns:p14="http://schemas.microsoft.com/office/powerpoint/2010/main" val="27473940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3F3DD9-C48A-8D95-A05F-34EB730F01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353A2C-4AB5-11AE-B56D-525A72A0501B}"/>
              </a:ext>
            </a:extLst>
          </p:cNvPr>
          <p:cNvSpPr>
            <a:spLocks noGrp="1"/>
          </p:cNvSpPr>
          <p:nvPr>
            <p:ph type="title"/>
          </p:nvPr>
        </p:nvSpPr>
        <p:spPr/>
        <p:txBody>
          <a:bodyPr>
            <a:normAutofit/>
          </a:bodyPr>
          <a:lstStyle/>
          <a:p>
            <a:r>
              <a:rPr lang="en-US" i="1" dirty="0"/>
              <a:t>“A battle, all the time”:</a:t>
            </a:r>
            <a:r>
              <a:rPr lang="en-US" dirty="0"/>
              <a:t> </a:t>
            </a:r>
            <a:r>
              <a:rPr lang="en-GB" dirty="0"/>
              <a:t> </a:t>
            </a:r>
            <a:r>
              <a:rPr lang="en-GB" b="0" dirty="0"/>
              <a:t>fighting 'fortress health</a:t>
            </a:r>
            <a:r>
              <a:rPr lang="en-GB" dirty="0"/>
              <a:t>'</a:t>
            </a:r>
            <a:endParaRPr lang="en-US" dirty="0"/>
          </a:p>
        </p:txBody>
      </p:sp>
    </p:spTree>
    <p:extLst>
      <p:ext uri="{BB962C8B-B14F-4D97-AF65-F5344CB8AC3E}">
        <p14:creationId xmlns:p14="http://schemas.microsoft.com/office/powerpoint/2010/main" val="40573346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3C8C1-F65F-9C56-B62F-E038FA9EAE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E265EE-80F2-2A88-7512-CB102C52F6D6}"/>
              </a:ext>
            </a:extLst>
          </p:cNvPr>
          <p:cNvSpPr>
            <a:spLocks noGrp="1"/>
          </p:cNvSpPr>
          <p:nvPr>
            <p:ph type="ctrTitle"/>
          </p:nvPr>
        </p:nvSpPr>
        <p:spPr>
          <a:xfrm>
            <a:off x="1270660" y="1344168"/>
            <a:ext cx="9427820" cy="3291840"/>
          </a:xfrm>
        </p:spPr>
        <p:txBody>
          <a:bodyPr>
            <a:noAutofit/>
          </a:bodyPr>
          <a:lstStyle/>
          <a:p>
            <a:pPr marL="0" indent="0">
              <a:lnSpc>
                <a:spcPct val="110000"/>
              </a:lnSpc>
              <a:spcBef>
                <a:spcPts val="2500"/>
              </a:spcBef>
            </a:pPr>
            <a:r>
              <a:rPr lang="en-GB" sz="2400" dirty="0"/>
              <a:t>“</a:t>
            </a:r>
            <a:r>
              <a:rPr lang="en-GB" sz="2400" i="1" dirty="0"/>
              <a:t>I don’t like coming in and saying this is about getting health in all policies, because I think that doesn’t land well with policy teams outwith DG Health. Because there’s this, people talk about fortress health, and the health budget has been protected at all costs really for the last 10-15 years […] I guess it’s that, just from an interpersonal effectiveness kind of respect, I don’t think that us going out and saying, ‘what can you do for health?’ is the way to engage people.</a:t>
            </a:r>
            <a:r>
              <a:rPr lang="en-GB" sz="2400" dirty="0"/>
              <a:t>”</a:t>
            </a:r>
            <a:endParaRPr lang="en-US" sz="2400" b="1" dirty="0"/>
          </a:p>
        </p:txBody>
      </p:sp>
      <p:sp>
        <p:nvSpPr>
          <p:cNvPr id="3" name="Subtitle 2">
            <a:extLst>
              <a:ext uri="{FF2B5EF4-FFF2-40B4-BE49-F238E27FC236}">
                <a16:creationId xmlns:a16="http://schemas.microsoft.com/office/drawing/2014/main" id="{4A63F8F9-65BF-C044-97E4-E3CF66CA38B3}"/>
              </a:ext>
            </a:extLst>
          </p:cNvPr>
          <p:cNvSpPr>
            <a:spLocks noGrp="1"/>
          </p:cNvSpPr>
          <p:nvPr>
            <p:ph type="subTitle" idx="1"/>
          </p:nvPr>
        </p:nvSpPr>
        <p:spPr>
          <a:xfrm>
            <a:off x="1574292" y="4775082"/>
            <a:ext cx="9043416" cy="466344"/>
          </a:xfrm>
        </p:spPr>
        <p:txBody>
          <a:bodyPr>
            <a:normAutofit/>
          </a:bodyPr>
          <a:lstStyle/>
          <a:p>
            <a:r>
              <a:rPr lang="en-US" dirty="0"/>
              <a:t>- SG policymaker</a:t>
            </a:r>
          </a:p>
        </p:txBody>
      </p:sp>
    </p:spTree>
    <p:extLst>
      <p:ext uri="{BB962C8B-B14F-4D97-AF65-F5344CB8AC3E}">
        <p14:creationId xmlns:p14="http://schemas.microsoft.com/office/powerpoint/2010/main" val="7285312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58857-0EFA-45D9-0D3E-4634FD3386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308610-985F-8B9E-7DDF-61CCE64BA984}"/>
              </a:ext>
            </a:extLst>
          </p:cNvPr>
          <p:cNvSpPr>
            <a:spLocks noGrp="1"/>
          </p:cNvSpPr>
          <p:nvPr>
            <p:ph type="title"/>
          </p:nvPr>
        </p:nvSpPr>
        <p:spPr/>
        <p:txBody>
          <a:bodyPr>
            <a:normAutofit/>
          </a:bodyPr>
          <a:lstStyle/>
          <a:p>
            <a:r>
              <a:rPr lang="en-US" i="1" dirty="0"/>
              <a:t>“A battle, all the time”:</a:t>
            </a:r>
            <a:r>
              <a:rPr lang="en-US" dirty="0"/>
              <a:t> </a:t>
            </a:r>
            <a:r>
              <a:rPr lang="en-GB" dirty="0"/>
              <a:t> </a:t>
            </a:r>
            <a:r>
              <a:rPr lang="en-GB" b="0" dirty="0"/>
              <a:t>fighting 'fortress health</a:t>
            </a:r>
            <a:r>
              <a:rPr lang="en-GB" dirty="0"/>
              <a:t>'</a:t>
            </a:r>
            <a:endParaRPr lang="en-US" dirty="0"/>
          </a:p>
        </p:txBody>
      </p:sp>
      <p:sp>
        <p:nvSpPr>
          <p:cNvPr id="3" name="Content Placeholder 2">
            <a:extLst>
              <a:ext uri="{FF2B5EF4-FFF2-40B4-BE49-F238E27FC236}">
                <a16:creationId xmlns:a16="http://schemas.microsoft.com/office/drawing/2014/main" id="{4A97B699-0F52-D623-09AE-B6B28CED5567}"/>
              </a:ext>
            </a:extLst>
          </p:cNvPr>
          <p:cNvSpPr>
            <a:spLocks noGrp="1"/>
          </p:cNvSpPr>
          <p:nvPr>
            <p:ph sz="quarter" idx="13"/>
          </p:nvPr>
        </p:nvSpPr>
        <p:spPr/>
        <p:txBody>
          <a:bodyPr>
            <a:normAutofit lnSpcReduction="10000"/>
          </a:bodyPr>
          <a:lstStyle/>
          <a:p>
            <a:pPr marL="0" indent="0">
              <a:lnSpc>
                <a:spcPct val="110000"/>
              </a:lnSpc>
              <a:spcBef>
                <a:spcPts val="2500"/>
              </a:spcBef>
              <a:buNone/>
            </a:pPr>
            <a:r>
              <a:rPr lang="en-GB" sz="1800" dirty="0"/>
              <a:t>“</a:t>
            </a:r>
            <a:r>
              <a:rPr lang="en-GB" sz="1800" i="1" dirty="0"/>
              <a:t>I don’t like coming in and saying this is about getting health in all policies, because I think that doesn’t land well with policy teams outwith DG Health. Because there’s this, people talk about fortress health, and the health budget has been protected at all costs really for the last 10-15 years […] I guess it’s that, just from an interpersonal effectiveness kind of respect, I don’t think that us going out and saying, ‘what can you do for health?’ is the way to engage people.</a:t>
            </a:r>
            <a:r>
              <a:rPr lang="en-GB" sz="1800" dirty="0"/>
              <a:t>” [SCOP14H]. </a:t>
            </a:r>
            <a:endParaRPr lang="en-US" sz="1800" b="1" dirty="0"/>
          </a:p>
          <a:p>
            <a:pPr marL="0" lvl="1" indent="0">
              <a:lnSpc>
                <a:spcPct val="110000"/>
              </a:lnSpc>
              <a:buNone/>
            </a:pPr>
            <a:endParaRPr lang="en-US" dirty="0"/>
          </a:p>
          <a:p>
            <a:pPr marL="0" lvl="1" indent="0">
              <a:lnSpc>
                <a:spcPct val="110000"/>
              </a:lnSpc>
              <a:buNone/>
            </a:pPr>
            <a:r>
              <a:rPr lang="en-US" b="1" dirty="0"/>
              <a:t>Population health actors were criticized for crossing policy boundaries</a:t>
            </a:r>
            <a:r>
              <a:rPr lang="en-US" dirty="0"/>
              <a:t>: “</a:t>
            </a:r>
            <a:r>
              <a:rPr lang="en-GB" i="1" dirty="0"/>
              <a:t>go round telling other bits of the system what they think they ought to be doing... and a fair amount of time, piss other people off”</a:t>
            </a:r>
            <a:endParaRPr lang="en-US" dirty="0"/>
          </a:p>
          <a:p>
            <a:pPr marL="0" indent="0">
              <a:lnSpc>
                <a:spcPct val="110000"/>
              </a:lnSpc>
              <a:spcBef>
                <a:spcPts val="2500"/>
              </a:spcBef>
              <a:buNone/>
            </a:pPr>
            <a:r>
              <a:rPr lang="en-GB" sz="1800" b="1" dirty="0"/>
              <a:t>Healthcare actors were criticised for not crossing policy boundaries:</a:t>
            </a:r>
            <a:r>
              <a:rPr lang="en-GB" sz="1800" dirty="0"/>
              <a:t> “</a:t>
            </a:r>
            <a:r>
              <a:rPr lang="en-GB" sz="1800" i="1" dirty="0"/>
              <a:t>it’s a battle to get this wider determinant stuff on the table</a:t>
            </a:r>
            <a:r>
              <a:rPr lang="en-GB" sz="1800" dirty="0"/>
              <a:t>"</a:t>
            </a:r>
            <a:endParaRPr lang="en-US" sz="1800" dirty="0"/>
          </a:p>
        </p:txBody>
      </p:sp>
    </p:spTree>
    <p:extLst>
      <p:ext uri="{BB962C8B-B14F-4D97-AF65-F5344CB8AC3E}">
        <p14:creationId xmlns:p14="http://schemas.microsoft.com/office/powerpoint/2010/main" val="2006354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144A5-0283-F980-85F3-EE51746FC4CD}"/>
              </a:ext>
            </a:extLst>
          </p:cNvPr>
          <p:cNvSpPr>
            <a:spLocks noGrp="1"/>
          </p:cNvSpPr>
          <p:nvPr>
            <p:ph type="title"/>
          </p:nvPr>
        </p:nvSpPr>
        <p:spPr/>
        <p:txBody>
          <a:bodyPr/>
          <a:lstStyle/>
          <a:p>
            <a:r>
              <a:rPr lang="en-US" dirty="0"/>
              <a:t>Me, myself and I</a:t>
            </a:r>
          </a:p>
        </p:txBody>
      </p:sp>
      <p:sp>
        <p:nvSpPr>
          <p:cNvPr id="3" name="Content Placeholder 2">
            <a:extLst>
              <a:ext uri="{FF2B5EF4-FFF2-40B4-BE49-F238E27FC236}">
                <a16:creationId xmlns:a16="http://schemas.microsoft.com/office/drawing/2014/main" id="{1A385359-5FD3-D5C8-1467-F7082543AA4C}"/>
              </a:ext>
            </a:extLst>
          </p:cNvPr>
          <p:cNvSpPr>
            <a:spLocks noGrp="1"/>
          </p:cNvSpPr>
          <p:nvPr>
            <p:ph sz="quarter" idx="14"/>
          </p:nvPr>
        </p:nvSpPr>
        <p:spPr>
          <a:xfrm>
            <a:off x="612648" y="1685544"/>
            <a:ext cx="5900321" cy="4390403"/>
          </a:xfrm>
        </p:spPr>
        <p:txBody>
          <a:bodyPr>
            <a:noAutofit/>
          </a:bodyPr>
          <a:lstStyle/>
          <a:p>
            <a:pPr marL="0" indent="0" algn="l" rtl="0" fontAlgn="base">
              <a:lnSpc>
                <a:spcPts val="3375"/>
              </a:lnSpc>
              <a:buNone/>
            </a:pPr>
            <a:r>
              <a:rPr lang="en-US" b="0" i="0" u="none" strike="noStrike" dirty="0">
                <a:solidFill>
                  <a:srgbClr val="000000"/>
                </a:solidFill>
                <a:effectLst/>
              </a:rPr>
              <a:t>Research Associate at University of Strathclyde</a:t>
            </a:r>
            <a:r>
              <a:rPr lang="en-US" u="none" strike="noStrike" dirty="0">
                <a:solidFill>
                  <a:srgbClr val="000000"/>
                </a:solidFill>
              </a:rPr>
              <a:t> workin</a:t>
            </a:r>
            <a:r>
              <a:rPr lang="en-US" dirty="0">
                <a:solidFill>
                  <a:srgbClr val="000000"/>
                </a:solidFill>
              </a:rPr>
              <a:t>g in SWSP on THRIVING Food Futures project</a:t>
            </a:r>
            <a:r>
              <a:rPr lang="en-US" b="0" i="0" dirty="0">
                <a:solidFill>
                  <a:srgbClr val="000000"/>
                </a:solidFill>
                <a:effectLst/>
              </a:rPr>
              <a:t>.</a:t>
            </a:r>
          </a:p>
          <a:p>
            <a:pPr marL="0" indent="0" algn="l" rtl="0" fontAlgn="base">
              <a:lnSpc>
                <a:spcPts val="3375"/>
              </a:lnSpc>
              <a:buNone/>
            </a:pPr>
            <a:endParaRPr lang="en-US" b="0" i="0" dirty="0">
              <a:solidFill>
                <a:srgbClr val="000000"/>
              </a:solidFill>
              <a:effectLst/>
            </a:endParaRPr>
          </a:p>
          <a:p>
            <a:pPr fontAlgn="base">
              <a:lnSpc>
                <a:spcPts val="3375"/>
              </a:lnSpc>
            </a:pPr>
            <a:r>
              <a:rPr lang="en-US" dirty="0">
                <a:solidFill>
                  <a:srgbClr val="000000"/>
                </a:solidFill>
              </a:rPr>
              <a:t>From Paisley, via Edinburgh, Bogotá, Barcelona and Haddington.</a:t>
            </a:r>
          </a:p>
          <a:p>
            <a:pPr fontAlgn="base">
              <a:lnSpc>
                <a:spcPts val="3375"/>
              </a:lnSpc>
            </a:pPr>
            <a:endParaRPr lang="en-US" b="0" i="0" dirty="0">
              <a:solidFill>
                <a:srgbClr val="000000"/>
              </a:solidFill>
              <a:effectLst/>
            </a:endParaRPr>
          </a:p>
          <a:p>
            <a:pPr marL="0" indent="0" algn="l" rtl="0" fontAlgn="base">
              <a:lnSpc>
                <a:spcPts val="3375"/>
              </a:lnSpc>
              <a:buNone/>
            </a:pPr>
            <a:r>
              <a:rPr lang="en-US" b="0" i="0" u="none" strike="noStrike" dirty="0">
                <a:solidFill>
                  <a:srgbClr val="000000"/>
                </a:solidFill>
                <a:effectLst/>
              </a:rPr>
              <a:t>LLB and MPH from University of Edinburgh, then PhD from Strathy.</a:t>
            </a:r>
            <a:endParaRPr lang="en-US" b="0" i="0" dirty="0">
              <a:solidFill>
                <a:srgbClr val="000000"/>
              </a:solidFill>
              <a:effectLst/>
            </a:endParaRPr>
          </a:p>
        </p:txBody>
      </p:sp>
      <p:pic>
        <p:nvPicPr>
          <p:cNvPr id="13" name="Picture 12">
            <a:extLst>
              <a:ext uri="{FF2B5EF4-FFF2-40B4-BE49-F238E27FC236}">
                <a16:creationId xmlns:a16="http://schemas.microsoft.com/office/drawing/2014/main" id="{A56FD064-D693-4A34-FFA1-3338ADFB98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8500" y="0"/>
            <a:ext cx="5143500" cy="6858000"/>
          </a:xfrm>
          <a:prstGeom prst="rect">
            <a:avLst/>
          </a:prstGeom>
        </p:spPr>
      </p:pic>
    </p:spTree>
    <p:extLst>
      <p:ext uri="{BB962C8B-B14F-4D97-AF65-F5344CB8AC3E}">
        <p14:creationId xmlns:p14="http://schemas.microsoft.com/office/powerpoint/2010/main" val="33134500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75B4E-C26D-458C-FAAD-29D26BDE36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E32C36-CC80-E022-561E-0FB2A9F511F0}"/>
              </a:ext>
            </a:extLst>
          </p:cNvPr>
          <p:cNvSpPr>
            <a:spLocks noGrp="1"/>
          </p:cNvSpPr>
          <p:nvPr>
            <p:ph type="title"/>
          </p:nvPr>
        </p:nvSpPr>
        <p:spPr/>
        <p:txBody>
          <a:bodyPr/>
          <a:lstStyle/>
          <a:p>
            <a:r>
              <a:rPr lang="en-GB" i="1" dirty="0"/>
              <a:t>"Which two nurses do you sack?“: </a:t>
            </a:r>
            <a:r>
              <a:rPr lang="en-GB" b="0" dirty="0"/>
              <a:t>Prevention versus the NHS</a:t>
            </a:r>
            <a:endParaRPr lang="en-US" b="0" dirty="0"/>
          </a:p>
        </p:txBody>
      </p:sp>
      <p:sp>
        <p:nvSpPr>
          <p:cNvPr id="3" name="Content Placeholder 2">
            <a:extLst>
              <a:ext uri="{FF2B5EF4-FFF2-40B4-BE49-F238E27FC236}">
                <a16:creationId xmlns:a16="http://schemas.microsoft.com/office/drawing/2014/main" id="{E63DA2BB-79E9-8245-47F5-3F32133E511E}"/>
              </a:ext>
            </a:extLst>
          </p:cNvPr>
          <p:cNvSpPr>
            <a:spLocks noGrp="1"/>
          </p:cNvSpPr>
          <p:nvPr>
            <p:ph sz="quarter" idx="13"/>
          </p:nvPr>
        </p:nvSpPr>
        <p:spPr/>
        <p:txBody>
          <a:bodyPr>
            <a:normAutofit/>
          </a:bodyPr>
          <a:lstStyle/>
          <a:p>
            <a:pPr marL="0" indent="0">
              <a:lnSpc>
                <a:spcPct val="110000"/>
              </a:lnSpc>
              <a:spcBef>
                <a:spcPts val="2500"/>
              </a:spcBef>
              <a:buNone/>
            </a:pPr>
            <a:r>
              <a:rPr lang="en-GB" sz="1800" i="1" dirty="0"/>
              <a:t>“Prevention’s a really tricky one because we know public finances are always tight. Which two nurses do you sack so you can have someone intervening earlier?” [SCOP18O]</a:t>
            </a:r>
          </a:p>
          <a:p>
            <a:pPr marL="0" indent="0">
              <a:lnSpc>
                <a:spcPct val="110000"/>
              </a:lnSpc>
              <a:spcBef>
                <a:spcPts val="2500"/>
              </a:spcBef>
              <a:buNone/>
            </a:pPr>
            <a:endParaRPr lang="en-GB" sz="1800" i="1" dirty="0"/>
          </a:p>
          <a:p>
            <a:pPr marL="0" indent="0">
              <a:lnSpc>
                <a:spcPct val="110000"/>
              </a:lnSpc>
              <a:spcBef>
                <a:spcPts val="2500"/>
              </a:spcBef>
              <a:buNone/>
            </a:pPr>
            <a:endParaRPr lang="en-GB" sz="1800" i="1" dirty="0"/>
          </a:p>
        </p:txBody>
      </p:sp>
    </p:spTree>
    <p:extLst>
      <p:ext uri="{BB962C8B-B14F-4D97-AF65-F5344CB8AC3E}">
        <p14:creationId xmlns:p14="http://schemas.microsoft.com/office/powerpoint/2010/main" val="33860105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95D38-8FB0-BE7A-8C86-52029A06B8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5A3AAB-CCAF-2A3A-835A-C324E75B61AD}"/>
              </a:ext>
            </a:extLst>
          </p:cNvPr>
          <p:cNvSpPr>
            <a:spLocks noGrp="1"/>
          </p:cNvSpPr>
          <p:nvPr>
            <p:ph type="ctrTitle"/>
          </p:nvPr>
        </p:nvSpPr>
        <p:spPr>
          <a:xfrm>
            <a:off x="1270660" y="1344168"/>
            <a:ext cx="9427820" cy="3291840"/>
          </a:xfrm>
        </p:spPr>
        <p:txBody>
          <a:bodyPr>
            <a:noAutofit/>
          </a:bodyPr>
          <a:lstStyle/>
          <a:p>
            <a:pPr marL="0" indent="0">
              <a:lnSpc>
                <a:spcPct val="110000"/>
              </a:lnSpc>
              <a:spcBef>
                <a:spcPts val="2500"/>
              </a:spcBef>
            </a:pPr>
            <a:r>
              <a:rPr lang="en-GB" sz="2400" dirty="0"/>
              <a:t>“</a:t>
            </a:r>
            <a:r>
              <a:rPr lang="en-GB" sz="2400" i="1" dirty="0"/>
              <a:t>Let’s just be really clear, the reason why we’re not investing £1bn in health inequalities is not because we’ve made some stupid choice, it’s because the biggest workforce in Scotland have decided that what they want to value in a way that’s politically unavoidable is putting every last penny we’ve got into increasing their pay</a:t>
            </a:r>
            <a:r>
              <a:rPr lang="en-GB" sz="2400" dirty="0"/>
              <a:t> </a:t>
            </a:r>
            <a:r>
              <a:rPr lang="en-GB" sz="2400" i="1" dirty="0"/>
              <a:t>[...] that effectively creates a further pressure where people then say, well you should be spending a lot more money on tackling health inequalities</a:t>
            </a:r>
            <a:r>
              <a:rPr lang="en-GB" sz="2400" dirty="0"/>
              <a:t>”. [SCOP07H]</a:t>
            </a:r>
          </a:p>
        </p:txBody>
      </p:sp>
      <p:sp>
        <p:nvSpPr>
          <p:cNvPr id="3" name="Subtitle 2">
            <a:extLst>
              <a:ext uri="{FF2B5EF4-FFF2-40B4-BE49-F238E27FC236}">
                <a16:creationId xmlns:a16="http://schemas.microsoft.com/office/drawing/2014/main" id="{4160B60F-E73A-80F4-E176-7FA4331F152C}"/>
              </a:ext>
            </a:extLst>
          </p:cNvPr>
          <p:cNvSpPr>
            <a:spLocks noGrp="1"/>
          </p:cNvSpPr>
          <p:nvPr>
            <p:ph type="subTitle" idx="1"/>
          </p:nvPr>
        </p:nvSpPr>
        <p:spPr>
          <a:xfrm>
            <a:off x="1574292" y="4775082"/>
            <a:ext cx="9043416" cy="466344"/>
          </a:xfrm>
        </p:spPr>
        <p:txBody>
          <a:bodyPr>
            <a:normAutofit/>
          </a:bodyPr>
          <a:lstStyle/>
          <a:p>
            <a:r>
              <a:rPr lang="en-US" dirty="0"/>
              <a:t>- Senior SG policymaker</a:t>
            </a:r>
          </a:p>
        </p:txBody>
      </p:sp>
    </p:spTree>
    <p:extLst>
      <p:ext uri="{BB962C8B-B14F-4D97-AF65-F5344CB8AC3E}">
        <p14:creationId xmlns:p14="http://schemas.microsoft.com/office/powerpoint/2010/main" val="25063127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93C33-B7DC-C444-976E-437135F405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A79217-E89D-6DBB-C709-696687F1CE4C}"/>
              </a:ext>
            </a:extLst>
          </p:cNvPr>
          <p:cNvSpPr>
            <a:spLocks noGrp="1"/>
          </p:cNvSpPr>
          <p:nvPr>
            <p:ph type="title"/>
          </p:nvPr>
        </p:nvSpPr>
        <p:spPr/>
        <p:txBody>
          <a:bodyPr/>
          <a:lstStyle/>
          <a:p>
            <a:r>
              <a:rPr lang="en-GB" i="1" dirty="0"/>
              <a:t>"Which two nurses do you sack?“: </a:t>
            </a:r>
            <a:r>
              <a:rPr lang="en-GB" b="0" dirty="0"/>
              <a:t>Prevention versus the NHS</a:t>
            </a:r>
            <a:endParaRPr lang="en-US" b="0" dirty="0"/>
          </a:p>
        </p:txBody>
      </p:sp>
      <p:sp>
        <p:nvSpPr>
          <p:cNvPr id="3" name="Content Placeholder 2">
            <a:extLst>
              <a:ext uri="{FF2B5EF4-FFF2-40B4-BE49-F238E27FC236}">
                <a16:creationId xmlns:a16="http://schemas.microsoft.com/office/drawing/2014/main" id="{FA99F507-B4AA-2D19-0DE1-096C45782946}"/>
              </a:ext>
            </a:extLst>
          </p:cNvPr>
          <p:cNvSpPr>
            <a:spLocks noGrp="1"/>
          </p:cNvSpPr>
          <p:nvPr>
            <p:ph sz="quarter" idx="13"/>
          </p:nvPr>
        </p:nvSpPr>
        <p:spPr/>
        <p:txBody>
          <a:bodyPr>
            <a:normAutofit/>
          </a:bodyPr>
          <a:lstStyle/>
          <a:p>
            <a:pPr marL="0" indent="0">
              <a:lnSpc>
                <a:spcPct val="110000"/>
              </a:lnSpc>
              <a:spcBef>
                <a:spcPts val="2500"/>
              </a:spcBef>
              <a:buNone/>
            </a:pPr>
            <a:r>
              <a:rPr lang="en-GB" sz="1800" i="1" dirty="0"/>
              <a:t>“Prevention’s a really tricky one because we know public finances are always tight. Which two nurses do you sack so you can have someone intervening earlier?” [SCOP18O]</a:t>
            </a:r>
          </a:p>
          <a:p>
            <a:pPr marL="0" indent="0">
              <a:lnSpc>
                <a:spcPct val="110000"/>
              </a:lnSpc>
              <a:spcBef>
                <a:spcPts val="2500"/>
              </a:spcBef>
              <a:buNone/>
            </a:pPr>
            <a:endParaRPr lang="en-GB" sz="1800" i="1" dirty="0"/>
          </a:p>
          <a:p>
            <a:pPr marL="0" indent="0">
              <a:lnSpc>
                <a:spcPct val="110000"/>
              </a:lnSpc>
              <a:spcBef>
                <a:spcPts val="2500"/>
              </a:spcBef>
              <a:buNone/>
            </a:pPr>
            <a:r>
              <a:rPr lang="en-GB" sz="1800" dirty="0"/>
              <a:t>“</a:t>
            </a:r>
            <a:r>
              <a:rPr lang="en-GB" sz="1800" i="1" dirty="0"/>
              <a:t>Let’s just be really clear, the reason why we’re not investing £1bn in health inequalities is not because we’ve made some stupid choice, it’s because the biggest workforce in Scotland have decided that what they want to value in a way that’s politically unavoidable is putting every last penny we’ve got into increasing their pay</a:t>
            </a:r>
            <a:r>
              <a:rPr lang="en-GB" sz="1800" dirty="0"/>
              <a:t> </a:t>
            </a:r>
            <a:r>
              <a:rPr lang="en-GB" sz="1800" i="1" dirty="0"/>
              <a:t>[...] that effectively creates a further pressure where people then say, well you should be spending a lot more money on tackling health inequalities</a:t>
            </a:r>
            <a:r>
              <a:rPr lang="en-GB" sz="1800" dirty="0"/>
              <a:t>”. [SCOP07H]</a:t>
            </a:r>
          </a:p>
          <a:p>
            <a:pPr marL="0" indent="0">
              <a:lnSpc>
                <a:spcPct val="110000"/>
              </a:lnSpc>
              <a:spcBef>
                <a:spcPts val="2500"/>
              </a:spcBef>
              <a:buNone/>
            </a:pPr>
            <a:endParaRPr lang="en-GB" sz="1800" i="1" dirty="0"/>
          </a:p>
        </p:txBody>
      </p:sp>
    </p:spTree>
    <p:extLst>
      <p:ext uri="{BB962C8B-B14F-4D97-AF65-F5344CB8AC3E}">
        <p14:creationId xmlns:p14="http://schemas.microsoft.com/office/powerpoint/2010/main" val="39116116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AB284-DC80-65DF-1F20-0BFA81030D54}"/>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984DD142-7A6C-4A7E-D41B-511FD45B58C8}"/>
              </a:ext>
            </a:extLst>
          </p:cNvPr>
          <p:cNvPicPr>
            <a:picLocks noChangeAspect="1"/>
          </p:cNvPicPr>
          <p:nvPr/>
        </p:nvPicPr>
        <p:blipFill>
          <a:blip r:embed="rId3"/>
          <a:stretch>
            <a:fillRect/>
          </a:stretch>
        </p:blipFill>
        <p:spPr>
          <a:xfrm>
            <a:off x="3223145" y="248771"/>
            <a:ext cx="5745709" cy="6141396"/>
          </a:xfrm>
          <a:prstGeom prst="rect">
            <a:avLst/>
          </a:prstGeom>
        </p:spPr>
      </p:pic>
      <p:sp>
        <p:nvSpPr>
          <p:cNvPr id="11" name="TextBox 10">
            <a:extLst>
              <a:ext uri="{FF2B5EF4-FFF2-40B4-BE49-F238E27FC236}">
                <a16:creationId xmlns:a16="http://schemas.microsoft.com/office/drawing/2014/main" id="{AE21B019-3423-5C33-E253-8E5AB40FE3D6}"/>
              </a:ext>
            </a:extLst>
          </p:cNvPr>
          <p:cNvSpPr txBox="1"/>
          <p:nvPr/>
        </p:nvSpPr>
        <p:spPr>
          <a:xfrm>
            <a:off x="2987749" y="6478424"/>
            <a:ext cx="6230679" cy="261610"/>
          </a:xfrm>
          <a:prstGeom prst="rect">
            <a:avLst/>
          </a:prstGeom>
          <a:noFill/>
        </p:spPr>
        <p:txBody>
          <a:bodyPr wrap="square" rtlCol="0">
            <a:spAutoFit/>
          </a:bodyPr>
          <a:lstStyle/>
          <a:p>
            <a:r>
              <a:rPr lang="en-GB" sz="1100" dirty="0">
                <a:hlinkClick r:id="rId4">
                  <a:extLst>
                    <a:ext uri="{A12FA001-AC4F-418D-AE19-62706E023703}">
                      <ahyp:hlinkClr xmlns:ahyp="http://schemas.microsoft.com/office/drawing/2018/hyperlinkcolor" val="tx"/>
                    </a:ext>
                  </a:extLst>
                </a:hlinkClick>
              </a:rPr>
              <a:t>https://www.bbc.co.uk/news/live/cq0lrz6j0ylnt</a:t>
            </a:r>
            <a:r>
              <a:rPr lang="en-GB" sz="1100" dirty="0"/>
              <a:t> [published 01/09/2026, accessed 02/09/26]</a:t>
            </a:r>
          </a:p>
        </p:txBody>
      </p:sp>
    </p:spTree>
    <p:extLst>
      <p:ext uri="{BB962C8B-B14F-4D97-AF65-F5344CB8AC3E}">
        <p14:creationId xmlns:p14="http://schemas.microsoft.com/office/powerpoint/2010/main" val="29987635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8A104-74FA-39C2-2004-BDF6E122D7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A722F0-0035-6A0E-D8A8-1CAA5771849D}"/>
              </a:ext>
            </a:extLst>
          </p:cNvPr>
          <p:cNvSpPr>
            <a:spLocks noGrp="1"/>
          </p:cNvSpPr>
          <p:nvPr>
            <p:ph type="title"/>
          </p:nvPr>
        </p:nvSpPr>
        <p:spPr/>
        <p:txBody>
          <a:bodyPr/>
          <a:lstStyle/>
          <a:p>
            <a:r>
              <a:rPr lang="en-GB" i="1" dirty="0"/>
              <a:t>"Promoting active, healthy lifestyles"</a:t>
            </a:r>
            <a:r>
              <a:rPr lang="en-GB" dirty="0"/>
              <a:t>:</a:t>
            </a:r>
            <a:r>
              <a:rPr lang="en-GB" i="1" dirty="0"/>
              <a:t> </a:t>
            </a:r>
            <a:r>
              <a:rPr lang="en-GB" b="0" dirty="0"/>
              <a:t>agency as the cause of individual illness </a:t>
            </a:r>
            <a:endParaRPr lang="en-US" b="0" dirty="0"/>
          </a:p>
        </p:txBody>
      </p:sp>
      <p:pic>
        <p:nvPicPr>
          <p:cNvPr id="9" name="Picture 8">
            <a:extLst>
              <a:ext uri="{FF2B5EF4-FFF2-40B4-BE49-F238E27FC236}">
                <a16:creationId xmlns:a16="http://schemas.microsoft.com/office/drawing/2014/main" id="{F20B8A90-7650-200E-D8BF-328614090CC1}"/>
              </a:ext>
            </a:extLst>
          </p:cNvPr>
          <p:cNvPicPr>
            <a:picLocks noChangeAspect="1"/>
          </p:cNvPicPr>
          <p:nvPr/>
        </p:nvPicPr>
        <p:blipFill>
          <a:blip r:embed="rId3"/>
          <a:stretch>
            <a:fillRect/>
          </a:stretch>
        </p:blipFill>
        <p:spPr>
          <a:xfrm>
            <a:off x="6642267" y="274430"/>
            <a:ext cx="4413659" cy="6309139"/>
          </a:xfrm>
          <a:prstGeom prst="rect">
            <a:avLst/>
          </a:prstGeom>
        </p:spPr>
      </p:pic>
      <mc:AlternateContent xmlns:mc="http://schemas.openxmlformats.org/markup-compatibility/2006" xmlns:p14="http://schemas.microsoft.com/office/powerpoint/2010/main">
        <mc:Choice Requires="p14">
          <p:contentPart p14:bwMode="auto" r:id="rId4">
            <p14:nvContentPartPr>
              <p14:cNvPr id="13" name="Ink 12">
                <a:extLst>
                  <a:ext uri="{FF2B5EF4-FFF2-40B4-BE49-F238E27FC236}">
                    <a16:creationId xmlns:a16="http://schemas.microsoft.com/office/drawing/2014/main" id="{CF81B9AB-1956-7035-9DFD-91199542AA3B}"/>
                  </a:ext>
                </a:extLst>
              </p14:cNvPr>
              <p14:cNvContentPartPr/>
              <p14:nvPr/>
            </p14:nvContentPartPr>
            <p14:xfrm>
              <a:off x="6905520" y="3037560"/>
              <a:ext cx="1351800" cy="360"/>
            </p14:xfrm>
          </p:contentPart>
        </mc:Choice>
        <mc:Fallback xmlns="">
          <p:pic>
            <p:nvPicPr>
              <p:cNvPr id="13" name="Ink 12">
                <a:extLst>
                  <a:ext uri="{FF2B5EF4-FFF2-40B4-BE49-F238E27FC236}">
                    <a16:creationId xmlns:a16="http://schemas.microsoft.com/office/drawing/2014/main" id="{CF81B9AB-1956-7035-9DFD-91199542AA3B}"/>
                  </a:ext>
                </a:extLst>
              </p:cNvPr>
              <p:cNvPicPr/>
              <p:nvPr/>
            </p:nvPicPr>
            <p:blipFill>
              <a:blip r:embed="rId5"/>
              <a:stretch>
                <a:fillRect/>
              </a:stretch>
            </p:blipFill>
            <p:spPr>
              <a:xfrm>
                <a:off x="6869520" y="2965560"/>
                <a:ext cx="142344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4" name="Ink 13">
                <a:extLst>
                  <a:ext uri="{FF2B5EF4-FFF2-40B4-BE49-F238E27FC236}">
                    <a16:creationId xmlns:a16="http://schemas.microsoft.com/office/drawing/2014/main" id="{96F58CB7-750E-BA6B-B6E9-AA6B71C01EAD}"/>
                  </a:ext>
                </a:extLst>
              </p14:cNvPr>
              <p14:cNvContentPartPr/>
              <p14:nvPr/>
            </p14:nvContentPartPr>
            <p14:xfrm>
              <a:off x="6924600" y="3151680"/>
              <a:ext cx="1255680" cy="360"/>
            </p14:xfrm>
          </p:contentPart>
        </mc:Choice>
        <mc:Fallback xmlns="">
          <p:pic>
            <p:nvPicPr>
              <p:cNvPr id="14" name="Ink 13">
                <a:extLst>
                  <a:ext uri="{FF2B5EF4-FFF2-40B4-BE49-F238E27FC236}">
                    <a16:creationId xmlns:a16="http://schemas.microsoft.com/office/drawing/2014/main" id="{96F58CB7-750E-BA6B-B6E9-AA6B71C01EAD}"/>
                  </a:ext>
                </a:extLst>
              </p:cNvPr>
              <p:cNvPicPr/>
              <p:nvPr/>
            </p:nvPicPr>
            <p:blipFill>
              <a:blip r:embed="rId7"/>
              <a:stretch>
                <a:fillRect/>
              </a:stretch>
            </p:blipFill>
            <p:spPr>
              <a:xfrm>
                <a:off x="6888600" y="3080040"/>
                <a:ext cx="132732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5" name="Ink 14">
                <a:extLst>
                  <a:ext uri="{FF2B5EF4-FFF2-40B4-BE49-F238E27FC236}">
                    <a16:creationId xmlns:a16="http://schemas.microsoft.com/office/drawing/2014/main" id="{08CDC41D-47AC-10A1-2833-569CB500378C}"/>
                  </a:ext>
                </a:extLst>
              </p14:cNvPr>
              <p14:cNvContentPartPr/>
              <p14:nvPr/>
            </p14:nvContentPartPr>
            <p14:xfrm>
              <a:off x="6933960" y="3275520"/>
              <a:ext cx="1408680" cy="360"/>
            </p14:xfrm>
          </p:contentPart>
        </mc:Choice>
        <mc:Fallback xmlns="">
          <p:pic>
            <p:nvPicPr>
              <p:cNvPr id="15" name="Ink 14">
                <a:extLst>
                  <a:ext uri="{FF2B5EF4-FFF2-40B4-BE49-F238E27FC236}">
                    <a16:creationId xmlns:a16="http://schemas.microsoft.com/office/drawing/2014/main" id="{08CDC41D-47AC-10A1-2833-569CB500378C}"/>
                  </a:ext>
                </a:extLst>
              </p:cNvPr>
              <p:cNvPicPr/>
              <p:nvPr/>
            </p:nvPicPr>
            <p:blipFill>
              <a:blip r:embed="rId9"/>
              <a:stretch>
                <a:fillRect/>
              </a:stretch>
            </p:blipFill>
            <p:spPr>
              <a:xfrm>
                <a:off x="6898320" y="3203880"/>
                <a:ext cx="148032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6" name="Ink 15">
                <a:extLst>
                  <a:ext uri="{FF2B5EF4-FFF2-40B4-BE49-F238E27FC236}">
                    <a16:creationId xmlns:a16="http://schemas.microsoft.com/office/drawing/2014/main" id="{AAD996F8-4C2C-EC22-8893-CE01FFB855AB}"/>
                  </a:ext>
                </a:extLst>
              </p14:cNvPr>
              <p14:cNvContentPartPr/>
              <p14:nvPr/>
            </p14:nvContentPartPr>
            <p14:xfrm>
              <a:off x="7772400" y="5085240"/>
              <a:ext cx="694440" cy="360"/>
            </p14:xfrm>
          </p:contentPart>
        </mc:Choice>
        <mc:Fallback xmlns="">
          <p:pic>
            <p:nvPicPr>
              <p:cNvPr id="16" name="Ink 15">
                <a:extLst>
                  <a:ext uri="{FF2B5EF4-FFF2-40B4-BE49-F238E27FC236}">
                    <a16:creationId xmlns:a16="http://schemas.microsoft.com/office/drawing/2014/main" id="{AAD996F8-4C2C-EC22-8893-CE01FFB855AB}"/>
                  </a:ext>
                </a:extLst>
              </p:cNvPr>
              <p:cNvPicPr/>
              <p:nvPr/>
            </p:nvPicPr>
            <p:blipFill>
              <a:blip r:embed="rId11"/>
              <a:stretch>
                <a:fillRect/>
              </a:stretch>
            </p:blipFill>
            <p:spPr>
              <a:xfrm>
                <a:off x="7736400" y="5013600"/>
                <a:ext cx="76608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7" name="Ink 16">
                <a:extLst>
                  <a:ext uri="{FF2B5EF4-FFF2-40B4-BE49-F238E27FC236}">
                    <a16:creationId xmlns:a16="http://schemas.microsoft.com/office/drawing/2014/main" id="{6FC4C7C5-A907-3CAF-B0EC-2656C567304F}"/>
                  </a:ext>
                </a:extLst>
              </p14:cNvPr>
              <p14:cNvContentPartPr/>
              <p14:nvPr/>
            </p14:nvContentPartPr>
            <p14:xfrm>
              <a:off x="6905520" y="5190000"/>
              <a:ext cx="1310760" cy="360"/>
            </p14:xfrm>
          </p:contentPart>
        </mc:Choice>
        <mc:Fallback xmlns="">
          <p:pic>
            <p:nvPicPr>
              <p:cNvPr id="17" name="Ink 16">
                <a:extLst>
                  <a:ext uri="{FF2B5EF4-FFF2-40B4-BE49-F238E27FC236}">
                    <a16:creationId xmlns:a16="http://schemas.microsoft.com/office/drawing/2014/main" id="{6FC4C7C5-A907-3CAF-B0EC-2656C567304F}"/>
                  </a:ext>
                </a:extLst>
              </p:cNvPr>
              <p:cNvPicPr/>
              <p:nvPr/>
            </p:nvPicPr>
            <p:blipFill>
              <a:blip r:embed="rId13"/>
              <a:stretch>
                <a:fillRect/>
              </a:stretch>
            </p:blipFill>
            <p:spPr>
              <a:xfrm>
                <a:off x="6869520" y="5118360"/>
                <a:ext cx="13824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8" name="Ink 17">
                <a:extLst>
                  <a:ext uri="{FF2B5EF4-FFF2-40B4-BE49-F238E27FC236}">
                    <a16:creationId xmlns:a16="http://schemas.microsoft.com/office/drawing/2014/main" id="{F64485E8-9C19-AF22-9B70-01AD9E95B55B}"/>
                  </a:ext>
                </a:extLst>
              </p14:cNvPr>
              <p14:cNvContentPartPr/>
              <p14:nvPr/>
            </p14:nvContentPartPr>
            <p14:xfrm>
              <a:off x="8134200" y="5190000"/>
              <a:ext cx="332640" cy="360"/>
            </p14:xfrm>
          </p:contentPart>
        </mc:Choice>
        <mc:Fallback xmlns="">
          <p:pic>
            <p:nvPicPr>
              <p:cNvPr id="18" name="Ink 17">
                <a:extLst>
                  <a:ext uri="{FF2B5EF4-FFF2-40B4-BE49-F238E27FC236}">
                    <a16:creationId xmlns:a16="http://schemas.microsoft.com/office/drawing/2014/main" id="{F64485E8-9C19-AF22-9B70-01AD9E95B55B}"/>
                  </a:ext>
                </a:extLst>
              </p:cNvPr>
              <p:cNvPicPr/>
              <p:nvPr/>
            </p:nvPicPr>
            <p:blipFill>
              <a:blip r:embed="rId15"/>
              <a:stretch>
                <a:fillRect/>
              </a:stretch>
            </p:blipFill>
            <p:spPr>
              <a:xfrm>
                <a:off x="8098200" y="5118360"/>
                <a:ext cx="40428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9" name="Ink 18">
                <a:extLst>
                  <a:ext uri="{FF2B5EF4-FFF2-40B4-BE49-F238E27FC236}">
                    <a16:creationId xmlns:a16="http://schemas.microsoft.com/office/drawing/2014/main" id="{E651B657-D9F5-55FE-4972-13B406DCDA21}"/>
                  </a:ext>
                </a:extLst>
              </p14:cNvPr>
              <p14:cNvContentPartPr/>
              <p14:nvPr/>
            </p14:nvContentPartPr>
            <p14:xfrm>
              <a:off x="6943680" y="5304480"/>
              <a:ext cx="1476360" cy="360"/>
            </p14:xfrm>
          </p:contentPart>
        </mc:Choice>
        <mc:Fallback xmlns="">
          <p:pic>
            <p:nvPicPr>
              <p:cNvPr id="19" name="Ink 18">
                <a:extLst>
                  <a:ext uri="{FF2B5EF4-FFF2-40B4-BE49-F238E27FC236}">
                    <a16:creationId xmlns:a16="http://schemas.microsoft.com/office/drawing/2014/main" id="{E651B657-D9F5-55FE-4972-13B406DCDA21}"/>
                  </a:ext>
                </a:extLst>
              </p:cNvPr>
              <p:cNvPicPr/>
              <p:nvPr/>
            </p:nvPicPr>
            <p:blipFill>
              <a:blip r:embed="rId17"/>
              <a:stretch>
                <a:fillRect/>
              </a:stretch>
            </p:blipFill>
            <p:spPr>
              <a:xfrm>
                <a:off x="6907680" y="5232480"/>
                <a:ext cx="1548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0" name="Ink 19">
                <a:extLst>
                  <a:ext uri="{FF2B5EF4-FFF2-40B4-BE49-F238E27FC236}">
                    <a16:creationId xmlns:a16="http://schemas.microsoft.com/office/drawing/2014/main" id="{5236EDFA-DE47-D012-BC5F-F81087596F72}"/>
                  </a:ext>
                </a:extLst>
              </p14:cNvPr>
              <p14:cNvContentPartPr/>
              <p14:nvPr/>
            </p14:nvContentPartPr>
            <p14:xfrm>
              <a:off x="6914880" y="5428320"/>
              <a:ext cx="1513800" cy="360"/>
            </p14:xfrm>
          </p:contentPart>
        </mc:Choice>
        <mc:Fallback xmlns="">
          <p:pic>
            <p:nvPicPr>
              <p:cNvPr id="20" name="Ink 19">
                <a:extLst>
                  <a:ext uri="{FF2B5EF4-FFF2-40B4-BE49-F238E27FC236}">
                    <a16:creationId xmlns:a16="http://schemas.microsoft.com/office/drawing/2014/main" id="{5236EDFA-DE47-D012-BC5F-F81087596F72}"/>
                  </a:ext>
                </a:extLst>
              </p:cNvPr>
              <p:cNvPicPr/>
              <p:nvPr/>
            </p:nvPicPr>
            <p:blipFill>
              <a:blip r:embed="rId19"/>
              <a:stretch>
                <a:fillRect/>
              </a:stretch>
            </p:blipFill>
            <p:spPr>
              <a:xfrm>
                <a:off x="6879240" y="5356320"/>
                <a:ext cx="158544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1" name="Ink 20">
                <a:extLst>
                  <a:ext uri="{FF2B5EF4-FFF2-40B4-BE49-F238E27FC236}">
                    <a16:creationId xmlns:a16="http://schemas.microsoft.com/office/drawing/2014/main" id="{F64FDBC8-711D-05A4-77BF-6F6D81ED0FE2}"/>
                  </a:ext>
                </a:extLst>
              </p14:cNvPr>
              <p14:cNvContentPartPr/>
              <p14:nvPr/>
            </p14:nvContentPartPr>
            <p14:xfrm>
              <a:off x="6905520" y="5552160"/>
              <a:ext cx="1520640" cy="360"/>
            </p14:xfrm>
          </p:contentPart>
        </mc:Choice>
        <mc:Fallback xmlns="">
          <p:pic>
            <p:nvPicPr>
              <p:cNvPr id="21" name="Ink 20">
                <a:extLst>
                  <a:ext uri="{FF2B5EF4-FFF2-40B4-BE49-F238E27FC236}">
                    <a16:creationId xmlns:a16="http://schemas.microsoft.com/office/drawing/2014/main" id="{F64FDBC8-711D-05A4-77BF-6F6D81ED0FE2}"/>
                  </a:ext>
                </a:extLst>
              </p:cNvPr>
              <p:cNvPicPr/>
              <p:nvPr/>
            </p:nvPicPr>
            <p:blipFill>
              <a:blip r:embed="rId21"/>
              <a:stretch>
                <a:fillRect/>
              </a:stretch>
            </p:blipFill>
            <p:spPr>
              <a:xfrm>
                <a:off x="6869520" y="5480160"/>
                <a:ext cx="159228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2" name="Ink 21">
                <a:extLst>
                  <a:ext uri="{FF2B5EF4-FFF2-40B4-BE49-F238E27FC236}">
                    <a16:creationId xmlns:a16="http://schemas.microsoft.com/office/drawing/2014/main" id="{18BAFB54-75A1-A6AC-0632-377AEF55D599}"/>
                  </a:ext>
                </a:extLst>
              </p14:cNvPr>
              <p14:cNvContentPartPr/>
              <p14:nvPr/>
            </p14:nvContentPartPr>
            <p14:xfrm>
              <a:off x="6914880" y="5666280"/>
              <a:ext cx="447840" cy="360"/>
            </p14:xfrm>
          </p:contentPart>
        </mc:Choice>
        <mc:Fallback xmlns="">
          <p:pic>
            <p:nvPicPr>
              <p:cNvPr id="22" name="Ink 21">
                <a:extLst>
                  <a:ext uri="{FF2B5EF4-FFF2-40B4-BE49-F238E27FC236}">
                    <a16:creationId xmlns:a16="http://schemas.microsoft.com/office/drawing/2014/main" id="{18BAFB54-75A1-A6AC-0632-377AEF55D599}"/>
                  </a:ext>
                </a:extLst>
              </p:cNvPr>
              <p:cNvPicPr/>
              <p:nvPr/>
            </p:nvPicPr>
            <p:blipFill>
              <a:blip r:embed="rId23"/>
              <a:stretch>
                <a:fillRect/>
              </a:stretch>
            </p:blipFill>
            <p:spPr>
              <a:xfrm>
                <a:off x="6879240" y="5594640"/>
                <a:ext cx="51948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3" name="Ink 22">
                <a:extLst>
                  <a:ext uri="{FF2B5EF4-FFF2-40B4-BE49-F238E27FC236}">
                    <a16:creationId xmlns:a16="http://schemas.microsoft.com/office/drawing/2014/main" id="{87F7A3F3-35D4-E1B1-6ACC-80E0BED25188}"/>
                  </a:ext>
                </a:extLst>
              </p14:cNvPr>
              <p14:cNvContentPartPr/>
              <p14:nvPr/>
            </p14:nvContentPartPr>
            <p14:xfrm>
              <a:off x="8877240" y="3942240"/>
              <a:ext cx="1781280" cy="360"/>
            </p14:xfrm>
          </p:contentPart>
        </mc:Choice>
        <mc:Fallback xmlns="">
          <p:pic>
            <p:nvPicPr>
              <p:cNvPr id="23" name="Ink 22">
                <a:extLst>
                  <a:ext uri="{FF2B5EF4-FFF2-40B4-BE49-F238E27FC236}">
                    <a16:creationId xmlns:a16="http://schemas.microsoft.com/office/drawing/2014/main" id="{87F7A3F3-35D4-E1B1-6ACC-80E0BED25188}"/>
                  </a:ext>
                </a:extLst>
              </p:cNvPr>
              <p:cNvPicPr/>
              <p:nvPr/>
            </p:nvPicPr>
            <p:blipFill>
              <a:blip r:embed="rId25"/>
              <a:stretch>
                <a:fillRect/>
              </a:stretch>
            </p:blipFill>
            <p:spPr>
              <a:xfrm>
                <a:off x="8841240" y="3870600"/>
                <a:ext cx="185292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4" name="Ink 23">
                <a:extLst>
                  <a:ext uri="{FF2B5EF4-FFF2-40B4-BE49-F238E27FC236}">
                    <a16:creationId xmlns:a16="http://schemas.microsoft.com/office/drawing/2014/main" id="{36E79600-B63B-EF0A-6DCD-87E85129A5D4}"/>
                  </a:ext>
                </a:extLst>
              </p14:cNvPr>
              <p14:cNvContentPartPr/>
              <p14:nvPr/>
            </p14:nvContentPartPr>
            <p14:xfrm>
              <a:off x="8867520" y="4075800"/>
              <a:ext cx="637920" cy="360"/>
            </p14:xfrm>
          </p:contentPart>
        </mc:Choice>
        <mc:Fallback xmlns="">
          <p:pic>
            <p:nvPicPr>
              <p:cNvPr id="24" name="Ink 23">
                <a:extLst>
                  <a:ext uri="{FF2B5EF4-FFF2-40B4-BE49-F238E27FC236}">
                    <a16:creationId xmlns:a16="http://schemas.microsoft.com/office/drawing/2014/main" id="{36E79600-B63B-EF0A-6DCD-87E85129A5D4}"/>
                  </a:ext>
                </a:extLst>
              </p:cNvPr>
              <p:cNvPicPr/>
              <p:nvPr/>
            </p:nvPicPr>
            <p:blipFill>
              <a:blip r:embed="rId27"/>
              <a:stretch>
                <a:fillRect/>
              </a:stretch>
            </p:blipFill>
            <p:spPr>
              <a:xfrm>
                <a:off x="8831880" y="4003800"/>
                <a:ext cx="70956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5" name="Ink 24">
                <a:extLst>
                  <a:ext uri="{FF2B5EF4-FFF2-40B4-BE49-F238E27FC236}">
                    <a16:creationId xmlns:a16="http://schemas.microsoft.com/office/drawing/2014/main" id="{05C78B26-5CD4-FA72-E9BB-519DD250DD24}"/>
                  </a:ext>
                </a:extLst>
              </p14:cNvPr>
              <p14:cNvContentPartPr/>
              <p14:nvPr/>
            </p14:nvContentPartPr>
            <p14:xfrm>
              <a:off x="8877240" y="4266240"/>
              <a:ext cx="1790280" cy="360"/>
            </p14:xfrm>
          </p:contentPart>
        </mc:Choice>
        <mc:Fallback xmlns="">
          <p:pic>
            <p:nvPicPr>
              <p:cNvPr id="25" name="Ink 24">
                <a:extLst>
                  <a:ext uri="{FF2B5EF4-FFF2-40B4-BE49-F238E27FC236}">
                    <a16:creationId xmlns:a16="http://schemas.microsoft.com/office/drawing/2014/main" id="{05C78B26-5CD4-FA72-E9BB-519DD250DD24}"/>
                  </a:ext>
                </a:extLst>
              </p:cNvPr>
              <p:cNvPicPr/>
              <p:nvPr/>
            </p:nvPicPr>
            <p:blipFill>
              <a:blip r:embed="rId29"/>
              <a:stretch>
                <a:fillRect/>
              </a:stretch>
            </p:blipFill>
            <p:spPr>
              <a:xfrm>
                <a:off x="8841240" y="4194240"/>
                <a:ext cx="186192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6" name="Ink 25">
                <a:extLst>
                  <a:ext uri="{FF2B5EF4-FFF2-40B4-BE49-F238E27FC236}">
                    <a16:creationId xmlns:a16="http://schemas.microsoft.com/office/drawing/2014/main" id="{A7958504-256A-ADB0-8160-A2BE9841AFA5}"/>
                  </a:ext>
                </a:extLst>
              </p14:cNvPr>
              <p14:cNvContentPartPr/>
              <p14:nvPr/>
            </p14:nvContentPartPr>
            <p14:xfrm>
              <a:off x="8867520" y="4371000"/>
              <a:ext cx="1809000" cy="360"/>
            </p14:xfrm>
          </p:contentPart>
        </mc:Choice>
        <mc:Fallback xmlns="">
          <p:pic>
            <p:nvPicPr>
              <p:cNvPr id="26" name="Ink 25">
                <a:extLst>
                  <a:ext uri="{FF2B5EF4-FFF2-40B4-BE49-F238E27FC236}">
                    <a16:creationId xmlns:a16="http://schemas.microsoft.com/office/drawing/2014/main" id="{A7958504-256A-ADB0-8160-A2BE9841AFA5}"/>
                  </a:ext>
                </a:extLst>
              </p:cNvPr>
              <p:cNvPicPr/>
              <p:nvPr/>
            </p:nvPicPr>
            <p:blipFill>
              <a:blip r:embed="rId31"/>
              <a:stretch>
                <a:fillRect/>
              </a:stretch>
            </p:blipFill>
            <p:spPr>
              <a:xfrm>
                <a:off x="8831880" y="4299360"/>
                <a:ext cx="188064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7" name="Ink 26">
                <a:extLst>
                  <a:ext uri="{FF2B5EF4-FFF2-40B4-BE49-F238E27FC236}">
                    <a16:creationId xmlns:a16="http://schemas.microsoft.com/office/drawing/2014/main" id="{44AAD882-74DA-F166-5059-844F1D28E179}"/>
                  </a:ext>
                </a:extLst>
              </p14:cNvPr>
              <p14:cNvContentPartPr/>
              <p14:nvPr/>
            </p14:nvContentPartPr>
            <p14:xfrm>
              <a:off x="8905680" y="4456680"/>
              <a:ext cx="1637640" cy="360"/>
            </p14:xfrm>
          </p:contentPart>
        </mc:Choice>
        <mc:Fallback xmlns="">
          <p:pic>
            <p:nvPicPr>
              <p:cNvPr id="27" name="Ink 26">
                <a:extLst>
                  <a:ext uri="{FF2B5EF4-FFF2-40B4-BE49-F238E27FC236}">
                    <a16:creationId xmlns:a16="http://schemas.microsoft.com/office/drawing/2014/main" id="{44AAD882-74DA-F166-5059-844F1D28E179}"/>
                  </a:ext>
                </a:extLst>
              </p:cNvPr>
              <p:cNvPicPr/>
              <p:nvPr/>
            </p:nvPicPr>
            <p:blipFill>
              <a:blip r:embed="rId33"/>
              <a:stretch>
                <a:fillRect/>
              </a:stretch>
            </p:blipFill>
            <p:spPr>
              <a:xfrm>
                <a:off x="8870040" y="4385040"/>
                <a:ext cx="170928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8" name="Ink 27">
                <a:extLst>
                  <a:ext uri="{FF2B5EF4-FFF2-40B4-BE49-F238E27FC236}">
                    <a16:creationId xmlns:a16="http://schemas.microsoft.com/office/drawing/2014/main" id="{06DD2723-A156-7175-14FE-8E1B1D1F464D}"/>
                  </a:ext>
                </a:extLst>
              </p14:cNvPr>
              <p14:cNvContentPartPr/>
              <p14:nvPr/>
            </p14:nvContentPartPr>
            <p14:xfrm>
              <a:off x="8886600" y="4561440"/>
              <a:ext cx="1157760" cy="360"/>
            </p14:xfrm>
          </p:contentPart>
        </mc:Choice>
        <mc:Fallback xmlns="">
          <p:pic>
            <p:nvPicPr>
              <p:cNvPr id="28" name="Ink 27">
                <a:extLst>
                  <a:ext uri="{FF2B5EF4-FFF2-40B4-BE49-F238E27FC236}">
                    <a16:creationId xmlns:a16="http://schemas.microsoft.com/office/drawing/2014/main" id="{06DD2723-A156-7175-14FE-8E1B1D1F464D}"/>
                  </a:ext>
                </a:extLst>
              </p:cNvPr>
              <p:cNvPicPr/>
              <p:nvPr/>
            </p:nvPicPr>
            <p:blipFill>
              <a:blip r:embed="rId35"/>
              <a:stretch>
                <a:fillRect/>
              </a:stretch>
            </p:blipFill>
            <p:spPr>
              <a:xfrm>
                <a:off x="8850960" y="4489800"/>
                <a:ext cx="1229400" cy="144000"/>
              </a:xfrm>
              <a:prstGeom prst="rect">
                <a:avLst/>
              </a:prstGeom>
            </p:spPr>
          </p:pic>
        </mc:Fallback>
      </mc:AlternateContent>
    </p:spTree>
    <p:extLst>
      <p:ext uri="{BB962C8B-B14F-4D97-AF65-F5344CB8AC3E}">
        <p14:creationId xmlns:p14="http://schemas.microsoft.com/office/powerpoint/2010/main" val="2852015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drawProgress</p:attrName>
                                        </p:attrNameLst>
                                      </p:cBhvr>
                                      <p:tavLst>
                                        <p:tav tm="0">
                                          <p:val>
                                            <p:fltVal val="0"/>
                                          </p:val>
                                        </p:tav>
                                        <p:tav tm="100000">
                                          <p:val>
                                            <p:fltVal val="1"/>
                                          </p:val>
                                        </p:tav>
                                      </p:tavLst>
                                    </p:anim>
                                  </p:childTnLst>
                                </p:cTn>
                              </p:par>
                              <p:par>
                                <p:cTn id="8" presetID="63"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p:cTn id="10" dur="1000" fill="hold"/>
                                        <p:tgtEl>
                                          <p:spTgt spid="14"/>
                                        </p:tgtEl>
                                        <p:attrNameLst>
                                          <p:attrName>drawProgress</p:attrName>
                                        </p:attrNameLst>
                                      </p:cBhvr>
                                      <p:tavLst>
                                        <p:tav tm="0">
                                          <p:val>
                                            <p:fltVal val="0"/>
                                          </p:val>
                                        </p:tav>
                                        <p:tav tm="100000">
                                          <p:val>
                                            <p:fltVal val="1"/>
                                          </p:val>
                                        </p:tav>
                                      </p:tavLst>
                                    </p:anim>
                                  </p:childTnLst>
                                </p:cTn>
                              </p:par>
                              <p:par>
                                <p:cTn id="11" presetID="63"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1000" fill="hold"/>
                                        <p:tgtEl>
                                          <p:spTgt spid="15"/>
                                        </p:tgtEl>
                                        <p:attrNameLst>
                                          <p:attrName>drawProgress</p:attrName>
                                        </p:attrNameLst>
                                      </p:cBhvr>
                                      <p:tavLst>
                                        <p:tav tm="0">
                                          <p:val>
                                            <p:fltVal val="0"/>
                                          </p:val>
                                        </p:tav>
                                        <p:tav tm="100000">
                                          <p:val>
                                            <p:fltVal val="1"/>
                                          </p:val>
                                        </p:tav>
                                      </p:tavLst>
                                    </p:anim>
                                  </p:childTnLst>
                                </p:cTn>
                              </p:par>
                            </p:childTnLst>
                          </p:cTn>
                        </p:par>
                      </p:childTnLst>
                    </p:cTn>
                  </p:par>
                  <p:par>
                    <p:cTn id="14" fill="hold">
                      <p:stCondLst>
                        <p:cond delay="indefinite"/>
                      </p:stCondLst>
                      <p:childTnLst>
                        <p:par>
                          <p:cTn id="15" fill="hold">
                            <p:stCondLst>
                              <p:cond delay="0"/>
                            </p:stCondLst>
                            <p:childTnLst>
                              <p:par>
                                <p:cTn id="16" presetID="63" presetClass="entr" presetSubtype="0"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p:cTn id="18" dur="1000" fill="hold"/>
                                        <p:tgtEl>
                                          <p:spTgt spid="16"/>
                                        </p:tgtEl>
                                        <p:attrNameLst>
                                          <p:attrName>drawProgress</p:attrName>
                                        </p:attrNameLst>
                                      </p:cBhvr>
                                      <p:tavLst>
                                        <p:tav tm="0">
                                          <p:val>
                                            <p:fltVal val="0"/>
                                          </p:val>
                                        </p:tav>
                                        <p:tav tm="100000">
                                          <p:val>
                                            <p:fltVal val="1"/>
                                          </p:val>
                                        </p:tav>
                                      </p:tavLst>
                                    </p:anim>
                                  </p:childTnLst>
                                </p:cTn>
                              </p:par>
                              <p:par>
                                <p:cTn id="19" presetID="63"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p:cTn id="21" dur="1000" fill="hold"/>
                                        <p:tgtEl>
                                          <p:spTgt spid="19"/>
                                        </p:tgtEl>
                                        <p:attrNameLst>
                                          <p:attrName>drawProgress</p:attrName>
                                        </p:attrNameLst>
                                      </p:cBhvr>
                                      <p:tavLst>
                                        <p:tav tm="0">
                                          <p:val>
                                            <p:fltVal val="0"/>
                                          </p:val>
                                        </p:tav>
                                        <p:tav tm="100000">
                                          <p:val>
                                            <p:fltVal val="1"/>
                                          </p:val>
                                        </p:tav>
                                      </p:tavLst>
                                    </p:anim>
                                  </p:childTnLst>
                                </p:cTn>
                              </p:par>
                              <p:par>
                                <p:cTn id="22" presetID="63" presetClass="entr" presetSubtype="0" fill="hold" nodeType="with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p:cTn id="24" dur="1000" fill="hold"/>
                                        <p:tgtEl>
                                          <p:spTgt spid="17"/>
                                        </p:tgtEl>
                                        <p:attrNameLst>
                                          <p:attrName>drawProgress</p:attrName>
                                        </p:attrNameLst>
                                      </p:cBhvr>
                                      <p:tavLst>
                                        <p:tav tm="0">
                                          <p:val>
                                            <p:fltVal val="0"/>
                                          </p:val>
                                        </p:tav>
                                        <p:tav tm="100000">
                                          <p:val>
                                            <p:fltVal val="1"/>
                                          </p:val>
                                        </p:tav>
                                      </p:tavLst>
                                    </p:anim>
                                  </p:childTnLst>
                                </p:cTn>
                              </p:par>
                              <p:par>
                                <p:cTn id="25" presetID="63"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p:cTn id="27" dur="1000" fill="hold"/>
                                        <p:tgtEl>
                                          <p:spTgt spid="20"/>
                                        </p:tgtEl>
                                        <p:attrNameLst>
                                          <p:attrName>drawProgress</p:attrName>
                                        </p:attrNameLst>
                                      </p:cBhvr>
                                      <p:tavLst>
                                        <p:tav tm="0">
                                          <p:val>
                                            <p:fltVal val="0"/>
                                          </p:val>
                                        </p:tav>
                                        <p:tav tm="100000">
                                          <p:val>
                                            <p:fltVal val="1"/>
                                          </p:val>
                                        </p:tav>
                                      </p:tavLst>
                                    </p:anim>
                                  </p:childTnLst>
                                </p:cTn>
                              </p:par>
                              <p:par>
                                <p:cTn id="28" presetID="63" presetClass="entr" presetSubtype="0" fill="hold" nodeType="with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1000" fill="hold"/>
                                        <p:tgtEl>
                                          <p:spTgt spid="18"/>
                                        </p:tgtEl>
                                        <p:attrNameLst>
                                          <p:attrName>drawProgress</p:attrName>
                                        </p:attrNameLst>
                                      </p:cBhvr>
                                      <p:tavLst>
                                        <p:tav tm="0">
                                          <p:val>
                                            <p:fltVal val="0"/>
                                          </p:val>
                                        </p:tav>
                                        <p:tav tm="100000">
                                          <p:val>
                                            <p:fltVal val="1"/>
                                          </p:val>
                                        </p:tav>
                                      </p:tavLst>
                                    </p:anim>
                                  </p:childTnLst>
                                </p:cTn>
                              </p:par>
                              <p:par>
                                <p:cTn id="31" presetID="63" presetClass="entr" presetSubtype="0" fill="hold" nodeType="withEffect">
                                  <p:stCondLst>
                                    <p:cond delay="0"/>
                                  </p:stCondLst>
                                  <p:childTnLst>
                                    <p:set>
                                      <p:cBhvr>
                                        <p:cTn id="32" dur="1" fill="hold">
                                          <p:stCondLst>
                                            <p:cond delay="0"/>
                                          </p:stCondLst>
                                        </p:cTn>
                                        <p:tgtEl>
                                          <p:spTgt spid="21"/>
                                        </p:tgtEl>
                                        <p:attrNameLst>
                                          <p:attrName>style.visibility</p:attrName>
                                        </p:attrNameLst>
                                      </p:cBhvr>
                                      <p:to>
                                        <p:strVal val="visible"/>
                                      </p:to>
                                    </p:set>
                                    <p:anim calcmode="lin" valueType="num">
                                      <p:cBhvr>
                                        <p:cTn id="33" dur="1000" fill="hold"/>
                                        <p:tgtEl>
                                          <p:spTgt spid="21"/>
                                        </p:tgtEl>
                                        <p:attrNameLst>
                                          <p:attrName>drawProgress</p:attrName>
                                        </p:attrNameLst>
                                      </p:cBhvr>
                                      <p:tavLst>
                                        <p:tav tm="0">
                                          <p:val>
                                            <p:fltVal val="0"/>
                                          </p:val>
                                        </p:tav>
                                        <p:tav tm="100000">
                                          <p:val>
                                            <p:fltVal val="1"/>
                                          </p:val>
                                        </p:tav>
                                      </p:tavLst>
                                    </p:anim>
                                  </p:childTnLst>
                                </p:cTn>
                              </p:par>
                              <p:par>
                                <p:cTn id="34" presetID="63" presetClass="entr" presetSubtype="0" fill="hold" nodeType="withEffect">
                                  <p:stCondLst>
                                    <p:cond delay="0"/>
                                  </p:stCondLst>
                                  <p:childTnLst>
                                    <p:set>
                                      <p:cBhvr>
                                        <p:cTn id="35" dur="1" fill="hold">
                                          <p:stCondLst>
                                            <p:cond delay="0"/>
                                          </p:stCondLst>
                                        </p:cTn>
                                        <p:tgtEl>
                                          <p:spTgt spid="22"/>
                                        </p:tgtEl>
                                        <p:attrNameLst>
                                          <p:attrName>style.visibility</p:attrName>
                                        </p:attrNameLst>
                                      </p:cBhvr>
                                      <p:to>
                                        <p:strVal val="visible"/>
                                      </p:to>
                                    </p:set>
                                    <p:anim calcmode="lin" valueType="num">
                                      <p:cBhvr>
                                        <p:cTn id="36" dur="1000" fill="hold"/>
                                        <p:tgtEl>
                                          <p:spTgt spid="22"/>
                                        </p:tgtEl>
                                        <p:attrNameLst>
                                          <p:attrName>drawProgress</p:attrName>
                                        </p:attrNameLst>
                                      </p:cBhvr>
                                      <p:tavLst>
                                        <p:tav tm="0">
                                          <p:val>
                                            <p:fltVal val="0"/>
                                          </p:val>
                                        </p:tav>
                                        <p:tav tm="100000">
                                          <p:val>
                                            <p:fltVal val="1"/>
                                          </p:val>
                                        </p:tav>
                                      </p:tavLst>
                                    </p:anim>
                                  </p:childTnLst>
                                </p:cTn>
                              </p:par>
                            </p:childTnLst>
                          </p:cTn>
                        </p:par>
                      </p:childTnLst>
                    </p:cTn>
                  </p:par>
                  <p:par>
                    <p:cTn id="37" fill="hold">
                      <p:stCondLst>
                        <p:cond delay="indefinite"/>
                      </p:stCondLst>
                      <p:childTnLst>
                        <p:par>
                          <p:cTn id="38" fill="hold">
                            <p:stCondLst>
                              <p:cond delay="0"/>
                            </p:stCondLst>
                            <p:childTnLst>
                              <p:par>
                                <p:cTn id="39" presetID="63" presetClass="entr" presetSubtype="0" fill="hold" nodeType="clickEffect">
                                  <p:stCondLst>
                                    <p:cond delay="0"/>
                                  </p:stCondLst>
                                  <p:childTnLst>
                                    <p:set>
                                      <p:cBhvr>
                                        <p:cTn id="40" dur="1" fill="hold">
                                          <p:stCondLst>
                                            <p:cond delay="0"/>
                                          </p:stCondLst>
                                        </p:cTn>
                                        <p:tgtEl>
                                          <p:spTgt spid="23"/>
                                        </p:tgtEl>
                                        <p:attrNameLst>
                                          <p:attrName>style.visibility</p:attrName>
                                        </p:attrNameLst>
                                      </p:cBhvr>
                                      <p:to>
                                        <p:strVal val="visible"/>
                                      </p:to>
                                    </p:set>
                                    <p:anim calcmode="lin" valueType="num">
                                      <p:cBhvr>
                                        <p:cTn id="41" dur="1000" fill="hold"/>
                                        <p:tgtEl>
                                          <p:spTgt spid="23"/>
                                        </p:tgtEl>
                                        <p:attrNameLst>
                                          <p:attrName>drawProgress</p:attrName>
                                        </p:attrNameLst>
                                      </p:cBhvr>
                                      <p:tavLst>
                                        <p:tav tm="0">
                                          <p:val>
                                            <p:fltVal val="0"/>
                                          </p:val>
                                        </p:tav>
                                        <p:tav tm="100000">
                                          <p:val>
                                            <p:fltVal val="1"/>
                                          </p:val>
                                        </p:tav>
                                      </p:tavLst>
                                    </p:anim>
                                  </p:childTnLst>
                                </p:cTn>
                              </p:par>
                              <p:par>
                                <p:cTn id="42" presetID="63" presetClass="entr" presetSubtype="0" fill="hold" nodeType="withEffect">
                                  <p:stCondLst>
                                    <p:cond delay="0"/>
                                  </p:stCondLst>
                                  <p:childTnLst>
                                    <p:set>
                                      <p:cBhvr>
                                        <p:cTn id="43" dur="1" fill="hold">
                                          <p:stCondLst>
                                            <p:cond delay="0"/>
                                          </p:stCondLst>
                                        </p:cTn>
                                        <p:tgtEl>
                                          <p:spTgt spid="24"/>
                                        </p:tgtEl>
                                        <p:attrNameLst>
                                          <p:attrName>style.visibility</p:attrName>
                                        </p:attrNameLst>
                                      </p:cBhvr>
                                      <p:to>
                                        <p:strVal val="visible"/>
                                      </p:to>
                                    </p:set>
                                    <p:anim calcmode="lin" valueType="num">
                                      <p:cBhvr>
                                        <p:cTn id="44" dur="1000" fill="hold"/>
                                        <p:tgtEl>
                                          <p:spTgt spid="24"/>
                                        </p:tgtEl>
                                        <p:attrNameLst>
                                          <p:attrName>drawProgress</p:attrName>
                                        </p:attrNameLst>
                                      </p:cBhvr>
                                      <p:tavLst>
                                        <p:tav tm="0">
                                          <p:val>
                                            <p:fltVal val="0"/>
                                          </p:val>
                                        </p:tav>
                                        <p:tav tm="100000">
                                          <p:val>
                                            <p:fltVal val="1"/>
                                          </p:val>
                                        </p:tav>
                                      </p:tavLst>
                                    </p:anim>
                                  </p:childTnLst>
                                </p:cTn>
                              </p:par>
                            </p:childTnLst>
                          </p:cTn>
                        </p:par>
                      </p:childTnLst>
                    </p:cTn>
                  </p:par>
                  <p:par>
                    <p:cTn id="45" fill="hold">
                      <p:stCondLst>
                        <p:cond delay="indefinite"/>
                      </p:stCondLst>
                      <p:childTnLst>
                        <p:par>
                          <p:cTn id="46" fill="hold">
                            <p:stCondLst>
                              <p:cond delay="0"/>
                            </p:stCondLst>
                            <p:childTnLst>
                              <p:par>
                                <p:cTn id="47" presetID="63" presetClass="entr" presetSubtype="0" fill="hold" nodeType="clickEffect">
                                  <p:stCondLst>
                                    <p:cond delay="0"/>
                                  </p:stCondLst>
                                  <p:childTnLst>
                                    <p:set>
                                      <p:cBhvr>
                                        <p:cTn id="48" dur="1" fill="hold">
                                          <p:stCondLst>
                                            <p:cond delay="0"/>
                                          </p:stCondLst>
                                        </p:cTn>
                                        <p:tgtEl>
                                          <p:spTgt spid="25"/>
                                        </p:tgtEl>
                                        <p:attrNameLst>
                                          <p:attrName>style.visibility</p:attrName>
                                        </p:attrNameLst>
                                      </p:cBhvr>
                                      <p:to>
                                        <p:strVal val="visible"/>
                                      </p:to>
                                    </p:set>
                                    <p:anim calcmode="lin" valueType="num">
                                      <p:cBhvr>
                                        <p:cTn id="49" dur="1000" fill="hold"/>
                                        <p:tgtEl>
                                          <p:spTgt spid="25"/>
                                        </p:tgtEl>
                                        <p:attrNameLst>
                                          <p:attrName>drawProgress</p:attrName>
                                        </p:attrNameLst>
                                      </p:cBhvr>
                                      <p:tavLst>
                                        <p:tav tm="0">
                                          <p:val>
                                            <p:fltVal val="0"/>
                                          </p:val>
                                        </p:tav>
                                        <p:tav tm="100000">
                                          <p:val>
                                            <p:fltVal val="1"/>
                                          </p:val>
                                        </p:tav>
                                      </p:tavLst>
                                    </p:anim>
                                  </p:childTnLst>
                                </p:cTn>
                              </p:par>
                              <p:par>
                                <p:cTn id="50" presetID="63" presetClass="entr" presetSubtype="0" fill="hold" nodeType="withEffect">
                                  <p:stCondLst>
                                    <p:cond delay="0"/>
                                  </p:stCondLst>
                                  <p:childTnLst>
                                    <p:set>
                                      <p:cBhvr>
                                        <p:cTn id="51" dur="1" fill="hold">
                                          <p:stCondLst>
                                            <p:cond delay="0"/>
                                          </p:stCondLst>
                                        </p:cTn>
                                        <p:tgtEl>
                                          <p:spTgt spid="26"/>
                                        </p:tgtEl>
                                        <p:attrNameLst>
                                          <p:attrName>style.visibility</p:attrName>
                                        </p:attrNameLst>
                                      </p:cBhvr>
                                      <p:to>
                                        <p:strVal val="visible"/>
                                      </p:to>
                                    </p:set>
                                    <p:anim calcmode="lin" valueType="num">
                                      <p:cBhvr>
                                        <p:cTn id="52" dur="1000" fill="hold"/>
                                        <p:tgtEl>
                                          <p:spTgt spid="26"/>
                                        </p:tgtEl>
                                        <p:attrNameLst>
                                          <p:attrName>drawProgress</p:attrName>
                                        </p:attrNameLst>
                                      </p:cBhvr>
                                      <p:tavLst>
                                        <p:tav tm="0">
                                          <p:val>
                                            <p:fltVal val="0"/>
                                          </p:val>
                                        </p:tav>
                                        <p:tav tm="100000">
                                          <p:val>
                                            <p:fltVal val="1"/>
                                          </p:val>
                                        </p:tav>
                                      </p:tavLst>
                                    </p:anim>
                                  </p:childTnLst>
                                </p:cTn>
                              </p:par>
                              <p:par>
                                <p:cTn id="53" presetID="63" presetClass="entr" presetSubtype="0" fill="hold" nodeType="withEffect">
                                  <p:stCondLst>
                                    <p:cond delay="0"/>
                                  </p:stCondLst>
                                  <p:childTnLst>
                                    <p:set>
                                      <p:cBhvr>
                                        <p:cTn id="54" dur="1" fill="hold">
                                          <p:stCondLst>
                                            <p:cond delay="0"/>
                                          </p:stCondLst>
                                        </p:cTn>
                                        <p:tgtEl>
                                          <p:spTgt spid="27"/>
                                        </p:tgtEl>
                                        <p:attrNameLst>
                                          <p:attrName>style.visibility</p:attrName>
                                        </p:attrNameLst>
                                      </p:cBhvr>
                                      <p:to>
                                        <p:strVal val="visible"/>
                                      </p:to>
                                    </p:set>
                                    <p:anim calcmode="lin" valueType="num">
                                      <p:cBhvr>
                                        <p:cTn id="55" dur="1000" fill="hold"/>
                                        <p:tgtEl>
                                          <p:spTgt spid="27"/>
                                        </p:tgtEl>
                                        <p:attrNameLst>
                                          <p:attrName>drawProgress</p:attrName>
                                        </p:attrNameLst>
                                      </p:cBhvr>
                                      <p:tavLst>
                                        <p:tav tm="0">
                                          <p:val>
                                            <p:fltVal val="0"/>
                                          </p:val>
                                        </p:tav>
                                        <p:tav tm="100000">
                                          <p:val>
                                            <p:fltVal val="1"/>
                                          </p:val>
                                        </p:tav>
                                      </p:tavLst>
                                    </p:anim>
                                  </p:childTnLst>
                                </p:cTn>
                              </p:par>
                              <p:par>
                                <p:cTn id="56" presetID="63" presetClass="entr" presetSubtype="0" fill="hold" nodeType="withEffect">
                                  <p:stCondLst>
                                    <p:cond delay="0"/>
                                  </p:stCondLst>
                                  <p:childTnLst>
                                    <p:set>
                                      <p:cBhvr>
                                        <p:cTn id="57" dur="1" fill="hold">
                                          <p:stCondLst>
                                            <p:cond delay="0"/>
                                          </p:stCondLst>
                                        </p:cTn>
                                        <p:tgtEl>
                                          <p:spTgt spid="28"/>
                                        </p:tgtEl>
                                        <p:attrNameLst>
                                          <p:attrName>style.visibility</p:attrName>
                                        </p:attrNameLst>
                                      </p:cBhvr>
                                      <p:to>
                                        <p:strVal val="visible"/>
                                      </p:to>
                                    </p:set>
                                    <p:anim calcmode="lin" valueType="num">
                                      <p:cBhvr>
                                        <p:cTn id="58" dur="1000" fill="hold"/>
                                        <p:tgtEl>
                                          <p:spTgt spid="28"/>
                                        </p:tgtEl>
                                        <p:attrNameLst>
                                          <p:attrName>drawProgress</p:attrName>
                                        </p:attrNameLst>
                                      </p:cBhvr>
                                      <p:tavLst>
                                        <p:tav tm="0">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F5705-8029-0B0A-62BF-F220460F8F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3A7459-160F-9658-79C4-F156185292BB}"/>
              </a:ext>
            </a:extLst>
          </p:cNvPr>
          <p:cNvSpPr>
            <a:spLocks noGrp="1"/>
          </p:cNvSpPr>
          <p:nvPr>
            <p:ph type="title"/>
          </p:nvPr>
        </p:nvSpPr>
        <p:spPr/>
        <p:txBody>
          <a:bodyPr/>
          <a:lstStyle/>
          <a:p>
            <a:r>
              <a:rPr lang="en-GB" i="1" dirty="0"/>
              <a:t>"The thing you go to the doctor with"</a:t>
            </a:r>
            <a:r>
              <a:rPr lang="en-GB" dirty="0"/>
              <a:t>:</a:t>
            </a:r>
            <a:r>
              <a:rPr lang="en-GB" i="1" dirty="0"/>
              <a:t> </a:t>
            </a:r>
            <a:r>
              <a:rPr lang="en-GB" b="0" dirty="0"/>
              <a:t>pathology as the cause of individual illness</a:t>
            </a:r>
            <a:endParaRPr lang="en-US" b="0" dirty="0"/>
          </a:p>
        </p:txBody>
      </p:sp>
      <p:pic>
        <p:nvPicPr>
          <p:cNvPr id="7" name="Picture 6">
            <a:extLst>
              <a:ext uri="{FF2B5EF4-FFF2-40B4-BE49-F238E27FC236}">
                <a16:creationId xmlns:a16="http://schemas.microsoft.com/office/drawing/2014/main" id="{3B7E9CC9-E5FD-4307-0B02-68C62DCFD792}"/>
              </a:ext>
            </a:extLst>
          </p:cNvPr>
          <p:cNvPicPr>
            <a:picLocks noChangeAspect="1"/>
          </p:cNvPicPr>
          <p:nvPr/>
        </p:nvPicPr>
        <p:blipFill>
          <a:blip r:embed="rId3"/>
          <a:stretch>
            <a:fillRect/>
          </a:stretch>
        </p:blipFill>
        <p:spPr>
          <a:xfrm>
            <a:off x="1637772" y="3690833"/>
            <a:ext cx="7563906" cy="1495634"/>
          </a:xfrm>
          <a:prstGeom prst="rect">
            <a:avLst/>
          </a:prstGeom>
        </p:spPr>
      </p:pic>
      <p:pic>
        <p:nvPicPr>
          <p:cNvPr id="9" name="Picture 8">
            <a:extLst>
              <a:ext uri="{FF2B5EF4-FFF2-40B4-BE49-F238E27FC236}">
                <a16:creationId xmlns:a16="http://schemas.microsoft.com/office/drawing/2014/main" id="{6CDCC3EE-E663-C47B-1692-31AC5057504B}"/>
              </a:ext>
            </a:extLst>
          </p:cNvPr>
          <p:cNvPicPr>
            <a:picLocks noChangeAspect="1"/>
          </p:cNvPicPr>
          <p:nvPr/>
        </p:nvPicPr>
        <p:blipFill>
          <a:blip r:embed="rId4"/>
          <a:stretch>
            <a:fillRect/>
          </a:stretch>
        </p:blipFill>
        <p:spPr>
          <a:xfrm>
            <a:off x="9201678" y="877456"/>
            <a:ext cx="2285230" cy="3427844"/>
          </a:xfrm>
          <a:prstGeom prst="rect">
            <a:avLst/>
          </a:prstGeom>
          <a:ln>
            <a:solidFill>
              <a:srgbClr val="FF0000"/>
            </a:solidFill>
          </a:ln>
        </p:spPr>
      </p:pic>
    </p:spTree>
    <p:extLst>
      <p:ext uri="{BB962C8B-B14F-4D97-AF65-F5344CB8AC3E}">
        <p14:creationId xmlns:p14="http://schemas.microsoft.com/office/powerpoint/2010/main" val="24305545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BB9AE-00D9-D1B4-EE71-2D8C6D7AC3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AAE312-C092-A743-B018-2D344EB4CFA4}"/>
              </a:ext>
            </a:extLst>
          </p:cNvPr>
          <p:cNvSpPr>
            <a:spLocks noGrp="1"/>
          </p:cNvSpPr>
          <p:nvPr>
            <p:ph type="ctrTitle"/>
          </p:nvPr>
        </p:nvSpPr>
        <p:spPr>
          <a:xfrm>
            <a:off x="1270660" y="1771650"/>
            <a:ext cx="9427820" cy="2864358"/>
          </a:xfrm>
        </p:spPr>
        <p:txBody>
          <a:bodyPr>
            <a:normAutofit fontScale="90000"/>
          </a:bodyPr>
          <a:lstStyle/>
          <a:p>
            <a:r>
              <a:rPr lang="en-GB" sz="2700" i="1" dirty="0"/>
              <a:t>“The other thing on that of course is that </a:t>
            </a:r>
            <a:r>
              <a:rPr lang="en-GB" sz="2700" b="1" i="1" dirty="0"/>
              <a:t>it’s a fairly downstream indicator</a:t>
            </a:r>
            <a:r>
              <a:rPr lang="en-GB" sz="2700" i="1" dirty="0"/>
              <a:t>, and it’s generational… what we do in terms of improving our population health? I mean I suppose there are things we can do to reduce the number of people dying from cancer, but </a:t>
            </a:r>
            <a:r>
              <a:rPr lang="en-GB" sz="2700" b="1" i="1" dirty="0"/>
              <a:t>it’s very much at the tail end of that journey, isn’t it? </a:t>
            </a:r>
            <a:r>
              <a:rPr lang="en-GB" sz="2700" i="1" dirty="0"/>
              <a:t>It’s about identifying cancer quickly and then getting people into the system, get the treatment they want quicker.”</a:t>
            </a:r>
            <a:endParaRPr lang="en-US" sz="4800" dirty="0"/>
          </a:p>
        </p:txBody>
      </p:sp>
      <p:sp>
        <p:nvSpPr>
          <p:cNvPr id="3" name="Subtitle 2">
            <a:extLst>
              <a:ext uri="{FF2B5EF4-FFF2-40B4-BE49-F238E27FC236}">
                <a16:creationId xmlns:a16="http://schemas.microsoft.com/office/drawing/2014/main" id="{409106D3-0F09-00B9-F171-5646E8C601B0}"/>
              </a:ext>
            </a:extLst>
          </p:cNvPr>
          <p:cNvSpPr>
            <a:spLocks noGrp="1"/>
          </p:cNvSpPr>
          <p:nvPr>
            <p:ph type="subTitle" idx="1"/>
          </p:nvPr>
        </p:nvSpPr>
        <p:spPr>
          <a:xfrm>
            <a:off x="1655064" y="4636008"/>
            <a:ext cx="9043416" cy="466344"/>
          </a:xfrm>
        </p:spPr>
        <p:txBody>
          <a:bodyPr/>
          <a:lstStyle/>
          <a:p>
            <a:r>
              <a:rPr lang="en-US" dirty="0"/>
              <a:t>– GMCA policymaker</a:t>
            </a:r>
          </a:p>
        </p:txBody>
      </p:sp>
    </p:spTree>
    <p:extLst>
      <p:ext uri="{BB962C8B-B14F-4D97-AF65-F5344CB8AC3E}">
        <p14:creationId xmlns:p14="http://schemas.microsoft.com/office/powerpoint/2010/main" val="21717909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2A6FC-0B27-5AFF-4152-694FC019AD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DAA4B0-84EC-B7B7-5A6C-CD05C8DA75BE}"/>
              </a:ext>
            </a:extLst>
          </p:cNvPr>
          <p:cNvSpPr>
            <a:spLocks noGrp="1"/>
          </p:cNvSpPr>
          <p:nvPr>
            <p:ph type="title"/>
          </p:nvPr>
        </p:nvSpPr>
        <p:spPr/>
        <p:txBody>
          <a:bodyPr/>
          <a:lstStyle/>
          <a:p>
            <a:r>
              <a:rPr lang="en-GB" i="1" dirty="0"/>
              <a:t>"The thing you go to the doctor with"</a:t>
            </a:r>
            <a:r>
              <a:rPr lang="en-GB" dirty="0"/>
              <a:t>:</a:t>
            </a:r>
            <a:r>
              <a:rPr lang="en-GB" i="1" dirty="0"/>
              <a:t> </a:t>
            </a:r>
            <a:r>
              <a:rPr lang="en-GB" b="0" dirty="0"/>
              <a:t>pathology as the cause of individual illness</a:t>
            </a:r>
            <a:endParaRPr lang="en-US" b="0" dirty="0"/>
          </a:p>
        </p:txBody>
      </p:sp>
      <p:pic>
        <p:nvPicPr>
          <p:cNvPr id="4" name="Picture 3">
            <a:extLst>
              <a:ext uri="{FF2B5EF4-FFF2-40B4-BE49-F238E27FC236}">
                <a16:creationId xmlns:a16="http://schemas.microsoft.com/office/drawing/2014/main" id="{24358455-9503-5FA4-533E-82C5DC7B92F4}"/>
              </a:ext>
            </a:extLst>
          </p:cNvPr>
          <p:cNvPicPr>
            <a:picLocks noChangeAspect="1"/>
          </p:cNvPicPr>
          <p:nvPr/>
        </p:nvPicPr>
        <p:blipFill>
          <a:blip r:embed="rId3"/>
          <a:stretch>
            <a:fillRect/>
          </a:stretch>
        </p:blipFill>
        <p:spPr>
          <a:xfrm>
            <a:off x="7534275" y="0"/>
            <a:ext cx="4657725" cy="6813007"/>
          </a:xfrm>
          <a:prstGeom prst="rect">
            <a:avLst/>
          </a:prstGeom>
        </p:spPr>
      </p:pic>
      <p:sp>
        <p:nvSpPr>
          <p:cNvPr id="6" name="TextBox 5">
            <a:extLst>
              <a:ext uri="{FF2B5EF4-FFF2-40B4-BE49-F238E27FC236}">
                <a16:creationId xmlns:a16="http://schemas.microsoft.com/office/drawing/2014/main" id="{77CCB56D-B4D1-43F1-49A6-A2CCC15683FF}"/>
              </a:ext>
            </a:extLst>
          </p:cNvPr>
          <p:cNvSpPr txBox="1"/>
          <p:nvPr/>
        </p:nvSpPr>
        <p:spPr>
          <a:xfrm>
            <a:off x="1409172" y="6397509"/>
            <a:ext cx="6125103" cy="415498"/>
          </a:xfrm>
          <a:prstGeom prst="rect">
            <a:avLst/>
          </a:prstGeom>
          <a:noFill/>
        </p:spPr>
        <p:txBody>
          <a:bodyPr wrap="square">
            <a:spAutoFit/>
          </a:bodyPr>
          <a:lstStyle/>
          <a:p>
            <a:pPr algn="r">
              <a:buNone/>
            </a:pPr>
            <a:r>
              <a:rPr lang="en-GB" sz="1050" dirty="0">
                <a:effectLst/>
              </a:rPr>
              <a:t>Qureshi, K. (2013). It’s not just pills and potions? Depoliticising health inequalities policy in England. </a:t>
            </a:r>
            <a:r>
              <a:rPr lang="en-GB" sz="1050" i="1" dirty="0">
                <a:effectLst/>
              </a:rPr>
              <a:t>Anthropology &amp; Medicine</a:t>
            </a:r>
            <a:r>
              <a:rPr lang="en-GB" sz="1050" dirty="0">
                <a:effectLst/>
              </a:rPr>
              <a:t>, </a:t>
            </a:r>
            <a:r>
              <a:rPr lang="en-GB" sz="1050" i="1" dirty="0">
                <a:effectLst/>
              </a:rPr>
              <a:t>20</a:t>
            </a:r>
            <a:r>
              <a:rPr lang="en-GB" sz="1050" dirty="0">
                <a:effectLst/>
              </a:rPr>
              <a:t>(1), 1–12. </a:t>
            </a:r>
            <a:r>
              <a:rPr lang="en-GB" sz="1050" dirty="0">
                <a:effectLst/>
                <a:hlinkClick r:id="rId4"/>
              </a:rPr>
              <a:t>https://doi.org/10.1080/13648470.2012.747593</a:t>
            </a:r>
            <a:endParaRPr lang="en-GB" sz="1050" dirty="0">
              <a:effectLst/>
            </a:endParaRPr>
          </a:p>
        </p:txBody>
      </p:sp>
    </p:spTree>
    <p:extLst>
      <p:ext uri="{BB962C8B-B14F-4D97-AF65-F5344CB8AC3E}">
        <p14:creationId xmlns:p14="http://schemas.microsoft.com/office/powerpoint/2010/main" val="22710100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6C99C-5466-2770-5E69-1BA455C6D0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7C4DAE-C602-7D4D-9549-01B4077E1583}"/>
              </a:ext>
            </a:extLst>
          </p:cNvPr>
          <p:cNvSpPr>
            <a:spLocks noGrp="1"/>
          </p:cNvSpPr>
          <p:nvPr>
            <p:ph type="ctrTitle"/>
          </p:nvPr>
        </p:nvSpPr>
        <p:spPr>
          <a:xfrm>
            <a:off x="1270660" y="1771650"/>
            <a:ext cx="9427820" cy="2864358"/>
          </a:xfrm>
        </p:spPr>
        <p:txBody>
          <a:bodyPr>
            <a:normAutofit/>
          </a:bodyPr>
          <a:lstStyle/>
          <a:p>
            <a:r>
              <a:rPr lang="en-GB" sz="2400" i="1" dirty="0">
                <a:latin typeface="+mn-lt"/>
              </a:rPr>
              <a:t>“Health is being redistributed pharmacologically by statins, antihypertensives, and nicotine replacement therapy. This is creating the paradoxical situation of </a:t>
            </a:r>
            <a:r>
              <a:rPr lang="en-GB" sz="2400" b="1" i="1" dirty="0">
                <a:latin typeface="+mn-lt"/>
              </a:rPr>
              <a:t>a medical rather than a social model of public health</a:t>
            </a:r>
            <a:r>
              <a:rPr lang="en-GB" sz="2400" i="1" dirty="0">
                <a:latin typeface="+mn-lt"/>
              </a:rPr>
              <a:t>, and a key role for pharmaceutical companies in a new definition of </a:t>
            </a:r>
            <a:r>
              <a:rPr lang="en-GB" sz="2400" b="1" i="1" dirty="0">
                <a:latin typeface="+mn-lt"/>
              </a:rPr>
              <a:t>prevention based on drugs</a:t>
            </a:r>
            <a:r>
              <a:rPr lang="en-GB" sz="2400" i="1" dirty="0">
                <a:latin typeface="+mn-lt"/>
              </a:rPr>
              <a:t>.</a:t>
            </a:r>
            <a:endParaRPr lang="en-US" sz="2400" i="1" dirty="0">
              <a:latin typeface="+mn-lt"/>
            </a:endParaRPr>
          </a:p>
        </p:txBody>
      </p:sp>
      <p:sp>
        <p:nvSpPr>
          <p:cNvPr id="3" name="Subtitle 2">
            <a:extLst>
              <a:ext uri="{FF2B5EF4-FFF2-40B4-BE49-F238E27FC236}">
                <a16:creationId xmlns:a16="http://schemas.microsoft.com/office/drawing/2014/main" id="{AC383610-7324-3F2B-CB84-64405EF53EAB}"/>
              </a:ext>
            </a:extLst>
          </p:cNvPr>
          <p:cNvSpPr>
            <a:spLocks noGrp="1"/>
          </p:cNvSpPr>
          <p:nvPr>
            <p:ph type="subTitle" idx="1"/>
          </p:nvPr>
        </p:nvSpPr>
        <p:spPr>
          <a:xfrm>
            <a:off x="1493520" y="4402836"/>
            <a:ext cx="9043416" cy="466344"/>
          </a:xfrm>
        </p:spPr>
        <p:txBody>
          <a:bodyPr>
            <a:normAutofit fontScale="70000" lnSpcReduction="20000"/>
          </a:bodyPr>
          <a:lstStyle/>
          <a:p>
            <a:r>
              <a:rPr lang="en-GB" dirty="0"/>
              <a:t>Blackman, T. (2007). Statins, saving lives, and shibboleths. </a:t>
            </a:r>
            <a:r>
              <a:rPr lang="en-GB" i="1" dirty="0"/>
              <a:t>BMJ</a:t>
            </a:r>
            <a:r>
              <a:rPr lang="en-GB" dirty="0"/>
              <a:t>, </a:t>
            </a:r>
            <a:r>
              <a:rPr lang="en-GB" i="1" dirty="0"/>
              <a:t>334</a:t>
            </a:r>
            <a:r>
              <a:rPr lang="en-GB" dirty="0"/>
              <a:t>(7599), 902–902. </a:t>
            </a:r>
            <a:endParaRPr lang="en-US" dirty="0"/>
          </a:p>
        </p:txBody>
      </p:sp>
    </p:spTree>
    <p:extLst>
      <p:ext uri="{BB962C8B-B14F-4D97-AF65-F5344CB8AC3E}">
        <p14:creationId xmlns:p14="http://schemas.microsoft.com/office/powerpoint/2010/main" val="32177512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214A5A-020F-7935-360F-036539A363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605599-DF98-616A-42B2-08DB61AB9D22}"/>
              </a:ext>
            </a:extLst>
          </p:cNvPr>
          <p:cNvSpPr>
            <a:spLocks noGrp="1"/>
          </p:cNvSpPr>
          <p:nvPr>
            <p:ph type="title"/>
          </p:nvPr>
        </p:nvSpPr>
        <p:spPr/>
        <p:txBody>
          <a:bodyPr/>
          <a:lstStyle/>
          <a:p>
            <a:r>
              <a:rPr lang="en-GB" i="1" dirty="0"/>
              <a:t>"That’s not health, that’s just a number that you have": </a:t>
            </a:r>
            <a:r>
              <a:rPr lang="en-GB" b="0" dirty="0"/>
              <a:t>health's association with ‘evidence-based medicine’</a:t>
            </a:r>
            <a:endParaRPr lang="en-US" b="0" dirty="0"/>
          </a:p>
        </p:txBody>
      </p:sp>
      <p:sp>
        <p:nvSpPr>
          <p:cNvPr id="5" name="Content Placeholder 4">
            <a:extLst>
              <a:ext uri="{FF2B5EF4-FFF2-40B4-BE49-F238E27FC236}">
                <a16:creationId xmlns:a16="http://schemas.microsoft.com/office/drawing/2014/main" id="{1B97C32F-39F1-1ADC-AC88-0AA32C7B9130}"/>
              </a:ext>
            </a:extLst>
          </p:cNvPr>
          <p:cNvSpPr>
            <a:spLocks noGrp="1"/>
          </p:cNvSpPr>
          <p:nvPr>
            <p:ph sz="quarter" idx="13"/>
          </p:nvPr>
        </p:nvSpPr>
        <p:spPr/>
        <p:txBody>
          <a:bodyPr/>
          <a:lstStyle/>
          <a:p>
            <a:endParaRPr lang="en-GB"/>
          </a:p>
        </p:txBody>
      </p:sp>
      <p:pic>
        <p:nvPicPr>
          <p:cNvPr id="7" name="Picture 6">
            <a:extLst>
              <a:ext uri="{FF2B5EF4-FFF2-40B4-BE49-F238E27FC236}">
                <a16:creationId xmlns:a16="http://schemas.microsoft.com/office/drawing/2014/main" id="{9E7540F1-2B08-1C47-94CB-2293E6450295}"/>
              </a:ext>
            </a:extLst>
          </p:cNvPr>
          <p:cNvPicPr>
            <a:picLocks noChangeAspect="1"/>
          </p:cNvPicPr>
          <p:nvPr/>
        </p:nvPicPr>
        <p:blipFill>
          <a:blip r:embed="rId3"/>
          <a:stretch>
            <a:fillRect/>
          </a:stretch>
        </p:blipFill>
        <p:spPr>
          <a:xfrm>
            <a:off x="5076825" y="606446"/>
            <a:ext cx="6861110" cy="5932842"/>
          </a:xfrm>
          <a:prstGeom prst="rect">
            <a:avLst/>
          </a:prstGeom>
        </p:spPr>
      </p:pic>
    </p:spTree>
    <p:extLst>
      <p:ext uri="{BB962C8B-B14F-4D97-AF65-F5344CB8AC3E}">
        <p14:creationId xmlns:p14="http://schemas.microsoft.com/office/powerpoint/2010/main" val="42887239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750E1-014E-2F32-5FE0-025C27322ADF}"/>
              </a:ext>
            </a:extLst>
          </p:cNvPr>
          <p:cNvSpPr>
            <a:spLocks noGrp="1"/>
          </p:cNvSpPr>
          <p:nvPr>
            <p:ph type="title"/>
          </p:nvPr>
        </p:nvSpPr>
        <p:spPr/>
        <p:txBody>
          <a:bodyPr/>
          <a:lstStyle/>
          <a:p>
            <a:r>
              <a:rPr lang="en-US" dirty="0"/>
              <a:t>My research</a:t>
            </a:r>
          </a:p>
        </p:txBody>
      </p:sp>
      <p:sp>
        <p:nvSpPr>
          <p:cNvPr id="3" name="Content Placeholder 2">
            <a:extLst>
              <a:ext uri="{FF2B5EF4-FFF2-40B4-BE49-F238E27FC236}">
                <a16:creationId xmlns:a16="http://schemas.microsoft.com/office/drawing/2014/main" id="{A36B70B6-B9DD-8293-E045-C9E0BE21FEB2}"/>
              </a:ext>
            </a:extLst>
          </p:cNvPr>
          <p:cNvSpPr>
            <a:spLocks noGrp="1"/>
          </p:cNvSpPr>
          <p:nvPr>
            <p:ph sz="quarter" idx="13"/>
          </p:nvPr>
        </p:nvSpPr>
        <p:spPr>
          <a:xfrm>
            <a:off x="5417823" y="1724679"/>
            <a:ext cx="6159500" cy="4113644"/>
          </a:xfrm>
        </p:spPr>
        <p:txBody>
          <a:bodyPr>
            <a:normAutofit fontScale="92500" lnSpcReduction="20000"/>
          </a:bodyPr>
          <a:lstStyle/>
          <a:p>
            <a:pPr marL="0" indent="0">
              <a:lnSpc>
                <a:spcPct val="110000"/>
              </a:lnSpc>
              <a:spcBef>
                <a:spcPts val="2500"/>
              </a:spcBef>
              <a:buNone/>
            </a:pPr>
            <a:r>
              <a:rPr lang="en-US" sz="1800" b="1" dirty="0"/>
              <a:t>Two sub-national devolved case studies</a:t>
            </a:r>
          </a:p>
          <a:p>
            <a:pPr marL="0" lvl="1" indent="0">
              <a:lnSpc>
                <a:spcPct val="110000"/>
              </a:lnSpc>
              <a:buNone/>
            </a:pPr>
            <a:r>
              <a:rPr lang="en-US" dirty="0">
                <a:solidFill>
                  <a:srgbClr val="000000"/>
                </a:solidFill>
              </a:rPr>
              <a:t>Greater Manchester Combined Authority (GMCA), and the Scottish Government (SG).</a:t>
            </a:r>
            <a:endParaRPr lang="en-US" dirty="0"/>
          </a:p>
          <a:p>
            <a:pPr marL="0" indent="0">
              <a:lnSpc>
                <a:spcPct val="110000"/>
              </a:lnSpc>
              <a:spcBef>
                <a:spcPts val="2500"/>
              </a:spcBef>
              <a:buNone/>
            </a:pPr>
            <a:r>
              <a:rPr lang="en-US" sz="1800" b="1" dirty="0"/>
              <a:t>Frame analysis of 30 policy strategy docs 2017-22</a:t>
            </a:r>
          </a:p>
          <a:p>
            <a:pPr marL="0" lvl="1" indent="0">
              <a:lnSpc>
                <a:spcPct val="110000"/>
              </a:lnSpc>
              <a:buNone/>
            </a:pPr>
            <a:r>
              <a:rPr lang="en-US" dirty="0">
                <a:solidFill>
                  <a:srgbClr val="000000"/>
                </a:solidFill>
              </a:rPr>
              <a:t>I identified five forms of idea accompanying ‘health’ in each text: causal stories, problem definitions, proposed solutions, relevant actors, and moral claims.</a:t>
            </a:r>
            <a:endParaRPr lang="en-US" dirty="0"/>
          </a:p>
          <a:p>
            <a:pPr marL="0" indent="0">
              <a:lnSpc>
                <a:spcPct val="110000"/>
              </a:lnSpc>
              <a:spcBef>
                <a:spcPts val="2500"/>
              </a:spcBef>
              <a:buNone/>
            </a:pPr>
            <a:r>
              <a:rPr lang="en-US" sz="1800" b="1" dirty="0"/>
              <a:t>Interviews with 33 policymakers 2022-23</a:t>
            </a:r>
          </a:p>
          <a:p>
            <a:pPr marL="0" lvl="1" indent="0">
              <a:lnSpc>
                <a:spcPct val="110000"/>
              </a:lnSpc>
              <a:buNone/>
            </a:pPr>
            <a:r>
              <a:rPr lang="en-US" sz="1800" b="0" i="0" u="none" strike="noStrike" dirty="0">
                <a:solidFill>
                  <a:srgbClr val="000000"/>
                </a:solidFill>
                <a:effectLst/>
              </a:rPr>
              <a:t>I spoke to policymakers </a:t>
            </a:r>
            <a:r>
              <a:rPr lang="en-US" dirty="0">
                <a:solidFill>
                  <a:srgbClr val="000000"/>
                </a:solidFill>
              </a:rPr>
              <a:t>from health, social and economic policy teams.</a:t>
            </a:r>
          </a:p>
          <a:p>
            <a:pPr marL="0" lvl="1" indent="0">
              <a:lnSpc>
                <a:spcPct val="110000"/>
              </a:lnSpc>
              <a:buNone/>
            </a:pPr>
            <a:endParaRPr lang="en-US" dirty="0">
              <a:solidFill>
                <a:srgbClr val="000000"/>
              </a:solidFill>
            </a:endParaRPr>
          </a:p>
          <a:p>
            <a:pPr marL="0" lvl="1" indent="0">
              <a:lnSpc>
                <a:spcPct val="110000"/>
              </a:lnSpc>
              <a:buNone/>
            </a:pPr>
            <a:r>
              <a:rPr lang="en-US" dirty="0">
                <a:solidFill>
                  <a:srgbClr val="000000"/>
                </a:solidFill>
              </a:rPr>
              <a:t>A year working with SG, PHS and COSLA on a new preventive approach to mental health</a:t>
            </a:r>
            <a:endParaRPr lang="en-US" dirty="0"/>
          </a:p>
        </p:txBody>
      </p:sp>
      <p:pic>
        <p:nvPicPr>
          <p:cNvPr id="19" name="Picture 18">
            <a:extLst>
              <a:ext uri="{FF2B5EF4-FFF2-40B4-BE49-F238E27FC236}">
                <a16:creationId xmlns:a16="http://schemas.microsoft.com/office/drawing/2014/main" id="{418821C6-978C-4472-62D6-6592EAFBE721}"/>
              </a:ext>
            </a:extLst>
          </p:cNvPr>
          <p:cNvPicPr>
            <a:picLocks noChangeAspect="1"/>
          </p:cNvPicPr>
          <p:nvPr/>
        </p:nvPicPr>
        <p:blipFill>
          <a:blip r:embed="rId3"/>
          <a:stretch>
            <a:fillRect/>
          </a:stretch>
        </p:blipFill>
        <p:spPr>
          <a:xfrm>
            <a:off x="929123" y="1724679"/>
            <a:ext cx="2715004" cy="1403260"/>
          </a:xfrm>
          <a:prstGeom prst="rect">
            <a:avLst/>
          </a:prstGeom>
        </p:spPr>
      </p:pic>
      <p:pic>
        <p:nvPicPr>
          <p:cNvPr id="21" name="Picture 20">
            <a:extLst>
              <a:ext uri="{FF2B5EF4-FFF2-40B4-BE49-F238E27FC236}">
                <a16:creationId xmlns:a16="http://schemas.microsoft.com/office/drawing/2014/main" id="{714788A4-46C8-4B08-0BEA-20C73793A35F}"/>
              </a:ext>
            </a:extLst>
          </p:cNvPr>
          <p:cNvPicPr>
            <a:picLocks noChangeAspect="1"/>
          </p:cNvPicPr>
          <p:nvPr/>
        </p:nvPicPr>
        <p:blipFill>
          <a:blip r:embed="rId4"/>
          <a:stretch>
            <a:fillRect/>
          </a:stretch>
        </p:blipFill>
        <p:spPr>
          <a:xfrm>
            <a:off x="929123" y="3492048"/>
            <a:ext cx="2840466" cy="1085623"/>
          </a:xfrm>
          <a:prstGeom prst="rect">
            <a:avLst/>
          </a:prstGeom>
        </p:spPr>
      </p:pic>
      <p:pic>
        <p:nvPicPr>
          <p:cNvPr id="23" name="Picture 22">
            <a:extLst>
              <a:ext uri="{FF2B5EF4-FFF2-40B4-BE49-F238E27FC236}">
                <a16:creationId xmlns:a16="http://schemas.microsoft.com/office/drawing/2014/main" id="{5A89A6AE-635D-2081-B884-6740C4DDA77B}"/>
              </a:ext>
            </a:extLst>
          </p:cNvPr>
          <p:cNvPicPr>
            <a:picLocks noChangeAspect="1"/>
          </p:cNvPicPr>
          <p:nvPr/>
        </p:nvPicPr>
        <p:blipFill>
          <a:blip r:embed="rId5"/>
          <a:stretch>
            <a:fillRect/>
          </a:stretch>
        </p:blipFill>
        <p:spPr>
          <a:xfrm>
            <a:off x="929123" y="4941781"/>
            <a:ext cx="2886478" cy="619211"/>
          </a:xfrm>
          <a:prstGeom prst="rect">
            <a:avLst/>
          </a:prstGeom>
        </p:spPr>
      </p:pic>
      <p:sp>
        <p:nvSpPr>
          <p:cNvPr id="5" name="TextBox 4">
            <a:extLst>
              <a:ext uri="{FF2B5EF4-FFF2-40B4-BE49-F238E27FC236}">
                <a16:creationId xmlns:a16="http://schemas.microsoft.com/office/drawing/2014/main" id="{76146562-5844-33FE-1A00-4E56C81B5654}"/>
              </a:ext>
            </a:extLst>
          </p:cNvPr>
          <p:cNvSpPr txBox="1"/>
          <p:nvPr/>
        </p:nvSpPr>
        <p:spPr>
          <a:xfrm>
            <a:off x="0" y="5980544"/>
            <a:ext cx="12192000" cy="584775"/>
          </a:xfrm>
          <a:prstGeom prst="rect">
            <a:avLst/>
          </a:prstGeom>
          <a:noFill/>
          <a:ln>
            <a:solidFill>
              <a:schemeClr val="tx1"/>
            </a:solidFill>
          </a:ln>
        </p:spPr>
        <p:txBody>
          <a:bodyPr wrap="square">
            <a:spAutoFit/>
          </a:bodyPr>
          <a:lstStyle/>
          <a:p>
            <a:pPr marL="0" marR="0" lvl="0" indent="0" algn="ctr" rtl="0">
              <a:spcBef>
                <a:spcPts val="0"/>
              </a:spcBef>
              <a:spcAft>
                <a:spcPts val="0"/>
              </a:spcAft>
              <a:buNone/>
            </a:pPr>
            <a:r>
              <a:rPr lang="en-GB" sz="1600" i="1" dirty="0">
                <a:ea typeface="Arial"/>
                <a:cs typeface="Arial"/>
                <a:sym typeface="Arial"/>
              </a:rPr>
              <a:t>This work was supported by the </a:t>
            </a:r>
            <a:r>
              <a:rPr lang="en-GB" sz="1600" b="1" i="1" dirty="0">
                <a:ea typeface="Arial"/>
                <a:cs typeface="Arial"/>
                <a:sym typeface="Arial"/>
              </a:rPr>
              <a:t>UK Prevention Research Partnership</a:t>
            </a:r>
            <a:r>
              <a:rPr lang="en-GB" sz="1600" i="1" dirty="0">
                <a:ea typeface="Arial"/>
                <a:cs typeface="Arial"/>
                <a:sym typeface="Arial"/>
              </a:rPr>
              <a:t>, an initiative funded by UKRI Councils, the Department of Health and Social Care (England), the UK devolved administrations, and leading health research charities.</a:t>
            </a:r>
            <a:endParaRPr lang="en-GB" sz="1050" i="1" dirty="0"/>
          </a:p>
        </p:txBody>
      </p:sp>
    </p:spTree>
    <p:extLst>
      <p:ext uri="{BB962C8B-B14F-4D97-AF65-F5344CB8AC3E}">
        <p14:creationId xmlns:p14="http://schemas.microsoft.com/office/powerpoint/2010/main" val="187927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0E9F6-5B8A-D8F8-7A37-BF96D9FF10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65F73E-46AF-FF39-082A-CEFE85210F8A}"/>
              </a:ext>
            </a:extLst>
          </p:cNvPr>
          <p:cNvSpPr>
            <a:spLocks noGrp="1"/>
          </p:cNvSpPr>
          <p:nvPr>
            <p:ph type="ctrTitle"/>
          </p:nvPr>
        </p:nvSpPr>
        <p:spPr>
          <a:xfrm>
            <a:off x="1270660" y="1771650"/>
            <a:ext cx="9427820" cy="2864358"/>
          </a:xfrm>
        </p:spPr>
        <p:txBody>
          <a:bodyPr>
            <a:normAutofit/>
          </a:bodyPr>
          <a:lstStyle/>
          <a:p>
            <a:r>
              <a:rPr lang="en-GB" sz="2400" i="1" dirty="0">
                <a:latin typeface="+mn-lt"/>
              </a:rPr>
              <a:t>“</a:t>
            </a:r>
            <a:r>
              <a:rPr lang="en-GB" sz="2400" i="1" dirty="0"/>
              <a:t>It doesn’t matter if it decreases your serotonin but increases your mental health issues. I would say sometimes with health folk they go to a health outcome and I’m like ‘that’s not health, that’s just a number that you have’.”</a:t>
            </a:r>
            <a:endParaRPr lang="en-US" sz="2400" i="1" dirty="0">
              <a:latin typeface="+mn-lt"/>
            </a:endParaRPr>
          </a:p>
        </p:txBody>
      </p:sp>
      <p:sp>
        <p:nvSpPr>
          <p:cNvPr id="3" name="Subtitle 2">
            <a:extLst>
              <a:ext uri="{FF2B5EF4-FFF2-40B4-BE49-F238E27FC236}">
                <a16:creationId xmlns:a16="http://schemas.microsoft.com/office/drawing/2014/main" id="{0FF09584-DB72-1647-36FC-755A5B3765F4}"/>
              </a:ext>
            </a:extLst>
          </p:cNvPr>
          <p:cNvSpPr>
            <a:spLocks noGrp="1"/>
          </p:cNvSpPr>
          <p:nvPr>
            <p:ph type="subTitle" idx="1"/>
          </p:nvPr>
        </p:nvSpPr>
        <p:spPr>
          <a:xfrm>
            <a:off x="1493520" y="4402836"/>
            <a:ext cx="9043416" cy="466344"/>
          </a:xfrm>
        </p:spPr>
        <p:txBody>
          <a:bodyPr>
            <a:normAutofit/>
          </a:bodyPr>
          <a:lstStyle/>
          <a:p>
            <a:r>
              <a:rPr lang="en-GB" dirty="0"/>
              <a:t>- SG policymaker</a:t>
            </a:r>
            <a:endParaRPr lang="en-US" dirty="0"/>
          </a:p>
        </p:txBody>
      </p:sp>
    </p:spTree>
    <p:extLst>
      <p:ext uri="{BB962C8B-B14F-4D97-AF65-F5344CB8AC3E}">
        <p14:creationId xmlns:p14="http://schemas.microsoft.com/office/powerpoint/2010/main" val="2199237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55B2F-6068-BA4E-65C1-B4665010EC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EB6DD3-E43A-740A-C28C-E461C3BBCF66}"/>
              </a:ext>
            </a:extLst>
          </p:cNvPr>
          <p:cNvSpPr>
            <a:spLocks noGrp="1"/>
          </p:cNvSpPr>
          <p:nvPr>
            <p:ph type="title"/>
          </p:nvPr>
        </p:nvSpPr>
        <p:spPr/>
        <p:txBody>
          <a:bodyPr/>
          <a:lstStyle/>
          <a:p>
            <a:r>
              <a:rPr lang="en-GB" i="1" dirty="0"/>
              <a:t>"That’s not health, that’s just a number that you have": </a:t>
            </a:r>
            <a:r>
              <a:rPr lang="en-GB" b="0" dirty="0"/>
              <a:t>health's association with ‘evidence-based medicine’</a:t>
            </a:r>
            <a:endParaRPr lang="en-US" b="0" dirty="0"/>
          </a:p>
        </p:txBody>
      </p:sp>
      <p:sp>
        <p:nvSpPr>
          <p:cNvPr id="5" name="Content Placeholder 4">
            <a:extLst>
              <a:ext uri="{FF2B5EF4-FFF2-40B4-BE49-F238E27FC236}">
                <a16:creationId xmlns:a16="http://schemas.microsoft.com/office/drawing/2014/main" id="{6ECF122E-F261-C74A-1E2D-498ABFAA5000}"/>
              </a:ext>
            </a:extLst>
          </p:cNvPr>
          <p:cNvSpPr>
            <a:spLocks noGrp="1"/>
          </p:cNvSpPr>
          <p:nvPr>
            <p:ph sz="quarter" idx="13"/>
          </p:nvPr>
        </p:nvSpPr>
        <p:spPr/>
        <p:txBody>
          <a:bodyPr/>
          <a:lstStyle/>
          <a:p>
            <a:endParaRPr lang="en-GB"/>
          </a:p>
        </p:txBody>
      </p:sp>
      <p:pic>
        <p:nvPicPr>
          <p:cNvPr id="7" name="Picture 6">
            <a:extLst>
              <a:ext uri="{FF2B5EF4-FFF2-40B4-BE49-F238E27FC236}">
                <a16:creationId xmlns:a16="http://schemas.microsoft.com/office/drawing/2014/main" id="{71D57849-63D3-CFB7-E3A4-02ACF96C4DDD}"/>
              </a:ext>
            </a:extLst>
          </p:cNvPr>
          <p:cNvPicPr>
            <a:picLocks noChangeAspect="1"/>
          </p:cNvPicPr>
          <p:nvPr/>
        </p:nvPicPr>
        <p:blipFill>
          <a:blip r:embed="rId3"/>
          <a:stretch>
            <a:fillRect/>
          </a:stretch>
        </p:blipFill>
        <p:spPr>
          <a:xfrm>
            <a:off x="5076825" y="606446"/>
            <a:ext cx="6861110" cy="5932842"/>
          </a:xfrm>
          <a:prstGeom prst="rect">
            <a:avLst/>
          </a:prstGeom>
        </p:spPr>
      </p:pic>
    </p:spTree>
    <p:extLst>
      <p:ext uri="{BB962C8B-B14F-4D97-AF65-F5344CB8AC3E}">
        <p14:creationId xmlns:p14="http://schemas.microsoft.com/office/powerpoint/2010/main" val="33121794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FFC3F-CF47-3866-25BE-D33C87B6FD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0FD885-2D69-E61A-F2A9-16D8AA9CD7FB}"/>
              </a:ext>
            </a:extLst>
          </p:cNvPr>
          <p:cNvSpPr>
            <a:spLocks noGrp="1"/>
          </p:cNvSpPr>
          <p:nvPr>
            <p:ph type="ctrTitle"/>
          </p:nvPr>
        </p:nvSpPr>
        <p:spPr>
          <a:xfrm>
            <a:off x="1270660" y="1771649"/>
            <a:ext cx="9427820" cy="3310713"/>
          </a:xfrm>
        </p:spPr>
        <p:txBody>
          <a:bodyPr>
            <a:normAutofit/>
          </a:bodyPr>
          <a:lstStyle/>
          <a:p>
            <a:r>
              <a:rPr lang="en-GB" sz="2400" dirty="0"/>
              <a:t>“</a:t>
            </a:r>
            <a:r>
              <a:rPr lang="en-GB" sz="2400" i="1" dirty="0"/>
              <a:t>When you’re talking about health […] we basically had an internal conversation about diet and health and would reducing meat intake be beneficial for health? Because people were saying it would, people were saying it wouldn’t and we were just like, this is too much, we need a baseline of information. So some [external] research was commissioned […] Because without, people would be ‘actually no, wait a minute, we need to have X, Y, Z research to actually prove that that’s the case’.”</a:t>
            </a:r>
            <a:endParaRPr lang="en-US" sz="2400" i="1" dirty="0">
              <a:latin typeface="+mn-lt"/>
            </a:endParaRPr>
          </a:p>
        </p:txBody>
      </p:sp>
      <p:sp>
        <p:nvSpPr>
          <p:cNvPr id="3" name="Subtitle 2">
            <a:extLst>
              <a:ext uri="{FF2B5EF4-FFF2-40B4-BE49-F238E27FC236}">
                <a16:creationId xmlns:a16="http://schemas.microsoft.com/office/drawing/2014/main" id="{234B1342-9708-3716-A8E1-93B0AC341A6A}"/>
              </a:ext>
            </a:extLst>
          </p:cNvPr>
          <p:cNvSpPr>
            <a:spLocks noGrp="1"/>
          </p:cNvSpPr>
          <p:nvPr>
            <p:ph type="subTitle" idx="1"/>
          </p:nvPr>
        </p:nvSpPr>
        <p:spPr>
          <a:xfrm>
            <a:off x="1493520" y="5082362"/>
            <a:ext cx="9043416" cy="466344"/>
          </a:xfrm>
        </p:spPr>
        <p:txBody>
          <a:bodyPr>
            <a:normAutofit/>
          </a:bodyPr>
          <a:lstStyle/>
          <a:p>
            <a:r>
              <a:rPr lang="en-GB" dirty="0"/>
              <a:t>- SG policymaker</a:t>
            </a:r>
            <a:endParaRPr lang="en-US" dirty="0"/>
          </a:p>
        </p:txBody>
      </p:sp>
    </p:spTree>
    <p:extLst>
      <p:ext uri="{BB962C8B-B14F-4D97-AF65-F5344CB8AC3E}">
        <p14:creationId xmlns:p14="http://schemas.microsoft.com/office/powerpoint/2010/main" val="31677284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610CA-D38B-1D44-9F3C-5924B64315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64EE96-F4FA-3E0F-B760-081724F64490}"/>
              </a:ext>
            </a:extLst>
          </p:cNvPr>
          <p:cNvSpPr>
            <a:spLocks noGrp="1"/>
          </p:cNvSpPr>
          <p:nvPr>
            <p:ph type="title"/>
          </p:nvPr>
        </p:nvSpPr>
        <p:spPr/>
        <p:txBody>
          <a:bodyPr/>
          <a:lstStyle/>
          <a:p>
            <a:r>
              <a:rPr lang="en-GB" i="1" dirty="0"/>
              <a:t>"That’s not health, that’s just a number that you have": </a:t>
            </a:r>
            <a:r>
              <a:rPr lang="en-GB" b="0" dirty="0"/>
              <a:t>health's association with ‘evidence-based medicine’</a:t>
            </a:r>
            <a:endParaRPr lang="en-US" b="0" dirty="0"/>
          </a:p>
        </p:txBody>
      </p:sp>
      <p:pic>
        <p:nvPicPr>
          <p:cNvPr id="4" name="Picture 3" descr="Is Anthony Fauci Facing Contempt of Congress? Experts Explain">
            <a:extLst>
              <a:ext uri="{FF2B5EF4-FFF2-40B4-BE49-F238E27FC236}">
                <a16:creationId xmlns:a16="http://schemas.microsoft.com/office/drawing/2014/main" id="{64A594FF-99DE-ADE1-A90E-BD1018D2502A}"/>
              </a:ext>
            </a:extLst>
          </p:cNvPr>
          <p:cNvPicPr>
            <a:picLocks noChangeAspect="1"/>
          </p:cNvPicPr>
          <p:nvPr/>
        </p:nvPicPr>
        <p:blipFill>
          <a:blip r:embed="rId3"/>
          <a:stretch>
            <a:fillRect/>
          </a:stretch>
        </p:blipFill>
        <p:spPr>
          <a:xfrm>
            <a:off x="6201440" y="238125"/>
            <a:ext cx="5686425" cy="3720952"/>
          </a:xfrm>
          <a:prstGeom prst="rect">
            <a:avLst/>
          </a:prstGeom>
        </p:spPr>
      </p:pic>
      <p:pic>
        <p:nvPicPr>
          <p:cNvPr id="6" name="Picture 5" descr="The Covid Inquiry: What does Module II say about government decision making and political governance? | Institute for Government">
            <a:extLst>
              <a:ext uri="{FF2B5EF4-FFF2-40B4-BE49-F238E27FC236}">
                <a16:creationId xmlns:a16="http://schemas.microsoft.com/office/drawing/2014/main" id="{712C4526-09A5-DE12-9F5A-3F61C0EDD994}"/>
              </a:ext>
            </a:extLst>
          </p:cNvPr>
          <p:cNvPicPr>
            <a:picLocks noChangeAspect="1"/>
          </p:cNvPicPr>
          <p:nvPr/>
        </p:nvPicPr>
        <p:blipFill>
          <a:blip r:embed="rId4"/>
          <a:stretch>
            <a:fillRect/>
          </a:stretch>
        </p:blipFill>
        <p:spPr>
          <a:xfrm>
            <a:off x="6201440" y="3429000"/>
            <a:ext cx="5686425" cy="3190875"/>
          </a:xfrm>
          <a:prstGeom prst="rect">
            <a:avLst/>
          </a:prstGeom>
        </p:spPr>
      </p:pic>
    </p:spTree>
    <p:extLst>
      <p:ext uri="{BB962C8B-B14F-4D97-AF65-F5344CB8AC3E}">
        <p14:creationId xmlns:p14="http://schemas.microsoft.com/office/powerpoint/2010/main" val="40929787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39B78-C9DD-1FDC-B9EE-A05928CBAA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4F78C6-DE48-F84A-6CB9-70001A89AEFE}"/>
              </a:ext>
            </a:extLst>
          </p:cNvPr>
          <p:cNvSpPr>
            <a:spLocks noGrp="1"/>
          </p:cNvSpPr>
          <p:nvPr>
            <p:ph type="ctrTitle"/>
          </p:nvPr>
        </p:nvSpPr>
        <p:spPr>
          <a:xfrm>
            <a:off x="1270660" y="2328530"/>
            <a:ext cx="9427820" cy="2307478"/>
          </a:xfrm>
        </p:spPr>
        <p:txBody>
          <a:bodyPr>
            <a:normAutofit/>
          </a:bodyPr>
          <a:lstStyle/>
          <a:p>
            <a:r>
              <a:rPr lang="en-GB" sz="2400" dirty="0"/>
              <a:t>“</a:t>
            </a:r>
            <a:r>
              <a:rPr lang="en-GB" sz="2400" i="1" dirty="0"/>
              <a:t>[Being arms-length] is so important, I think, in terms of our integrity and the trust that the public and other partners have in us, so </a:t>
            </a:r>
            <a:r>
              <a:rPr lang="en-GB" sz="2400" dirty="0"/>
              <a:t>we can’t be accused ‐ although we are being accused in the MUP evaluation ‐ </a:t>
            </a:r>
            <a:r>
              <a:rPr lang="en-GB" sz="2400" i="1" dirty="0"/>
              <a:t>but there’s fidelity there to the evidence and public health expertise view of what that evidence tells us.</a:t>
            </a:r>
            <a:r>
              <a:rPr lang="en-GB" sz="2400" dirty="0"/>
              <a:t>”</a:t>
            </a:r>
          </a:p>
        </p:txBody>
      </p:sp>
      <p:sp>
        <p:nvSpPr>
          <p:cNvPr id="3" name="Subtitle 2">
            <a:extLst>
              <a:ext uri="{FF2B5EF4-FFF2-40B4-BE49-F238E27FC236}">
                <a16:creationId xmlns:a16="http://schemas.microsoft.com/office/drawing/2014/main" id="{15952317-100A-7A99-EB8D-350527C19A65}"/>
              </a:ext>
            </a:extLst>
          </p:cNvPr>
          <p:cNvSpPr>
            <a:spLocks noGrp="1"/>
          </p:cNvSpPr>
          <p:nvPr>
            <p:ph type="subTitle" idx="1"/>
          </p:nvPr>
        </p:nvSpPr>
        <p:spPr>
          <a:xfrm>
            <a:off x="1493520" y="4402836"/>
            <a:ext cx="9043416" cy="466344"/>
          </a:xfrm>
        </p:spPr>
        <p:txBody>
          <a:bodyPr>
            <a:normAutofit/>
          </a:bodyPr>
          <a:lstStyle/>
          <a:p>
            <a:r>
              <a:rPr lang="en-GB" dirty="0"/>
              <a:t>- PHS interviewee</a:t>
            </a:r>
            <a:endParaRPr lang="en-US" dirty="0"/>
          </a:p>
        </p:txBody>
      </p:sp>
    </p:spTree>
    <p:extLst>
      <p:ext uri="{BB962C8B-B14F-4D97-AF65-F5344CB8AC3E}">
        <p14:creationId xmlns:p14="http://schemas.microsoft.com/office/powerpoint/2010/main" val="32066521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704EB-D73E-1B71-A8E6-7994EE9B9A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6C028C-DF3A-9A0E-4147-D624098C1DCB}"/>
              </a:ext>
            </a:extLst>
          </p:cNvPr>
          <p:cNvSpPr>
            <a:spLocks noGrp="1"/>
          </p:cNvSpPr>
          <p:nvPr>
            <p:ph type="title"/>
          </p:nvPr>
        </p:nvSpPr>
        <p:spPr>
          <a:xfrm>
            <a:off x="5411973" y="233916"/>
            <a:ext cx="5294740" cy="1201479"/>
          </a:xfrm>
        </p:spPr>
        <p:txBody>
          <a:bodyPr anchor="b">
            <a:normAutofit/>
          </a:bodyPr>
          <a:lstStyle/>
          <a:p>
            <a:r>
              <a:rPr lang="en-US" dirty="0"/>
              <a:t>The six mechanisms of</a:t>
            </a:r>
            <a:br>
              <a:rPr lang="en-US" dirty="0"/>
            </a:br>
            <a:r>
              <a:rPr lang="en-US" dirty="0"/>
              <a:t>downstream drift</a:t>
            </a:r>
          </a:p>
        </p:txBody>
      </p:sp>
      <p:pic>
        <p:nvPicPr>
          <p:cNvPr id="8" name="Picture Placeholder 7">
            <a:extLst>
              <a:ext uri="{FF2B5EF4-FFF2-40B4-BE49-F238E27FC236}">
                <a16:creationId xmlns:a16="http://schemas.microsoft.com/office/drawing/2014/main" id="{CC25E6C0-41C5-D6D8-B6DF-243F36B31FD2}"/>
              </a:ext>
            </a:extLst>
          </p:cNvPr>
          <p:cNvPicPr>
            <a:picLocks noGrp="1" noChangeAspect="1"/>
          </p:cNvPicPr>
          <p:nvPr>
            <p:ph type="pic" sz="quarter" idx="13"/>
          </p:nvPr>
        </p:nvPicPr>
        <p:blipFill>
          <a:blip r:embed="rId3"/>
          <a:srcRect t="16088" r="30181" b="16088"/>
          <a:stretch>
            <a:fillRect/>
          </a:stretch>
        </p:blipFill>
        <p:spPr>
          <a:xfrm>
            <a:off x="274" y="0"/>
            <a:ext cx="5294740" cy="6858000"/>
          </a:xfrm>
          <a:prstGeom prst="rect">
            <a:avLst/>
          </a:prstGeom>
          <a:noFill/>
        </p:spPr>
      </p:pic>
      <p:sp>
        <p:nvSpPr>
          <p:cNvPr id="4" name="Content Placeholder 3">
            <a:extLst>
              <a:ext uri="{FF2B5EF4-FFF2-40B4-BE49-F238E27FC236}">
                <a16:creationId xmlns:a16="http://schemas.microsoft.com/office/drawing/2014/main" id="{3DC542D5-836D-2DBA-DBD2-F96F406D6FA8}"/>
              </a:ext>
            </a:extLst>
          </p:cNvPr>
          <p:cNvSpPr>
            <a:spLocks noGrp="1"/>
          </p:cNvSpPr>
          <p:nvPr>
            <p:ph sz="quarter" idx="14"/>
          </p:nvPr>
        </p:nvSpPr>
        <p:spPr>
          <a:xfrm>
            <a:off x="5975497" y="1839433"/>
            <a:ext cx="5752214" cy="4469292"/>
          </a:xfrm>
        </p:spPr>
        <p:txBody>
          <a:bodyPr>
            <a:normAutofit/>
          </a:bodyPr>
          <a:lstStyle/>
          <a:p>
            <a:pPr>
              <a:lnSpc>
                <a:spcPct val="110000"/>
              </a:lnSpc>
            </a:pPr>
            <a:r>
              <a:rPr lang="en-US" sz="2400" b="1" i="1" dirty="0"/>
              <a:t>“Health’s business to fix”</a:t>
            </a:r>
          </a:p>
          <a:p>
            <a:pPr>
              <a:lnSpc>
                <a:spcPct val="110000"/>
              </a:lnSpc>
            </a:pPr>
            <a:r>
              <a:rPr lang="en-US" sz="2400" b="1" i="1" dirty="0"/>
              <a:t>“A battle, all the time”</a:t>
            </a:r>
          </a:p>
          <a:p>
            <a:pPr>
              <a:lnSpc>
                <a:spcPct val="110000"/>
              </a:lnSpc>
            </a:pPr>
            <a:r>
              <a:rPr lang="en-US" sz="2400" b="1" i="1" dirty="0"/>
              <a:t>“Which two nurses do you sack?”</a:t>
            </a:r>
          </a:p>
          <a:p>
            <a:pPr>
              <a:lnSpc>
                <a:spcPct val="110000"/>
              </a:lnSpc>
            </a:pPr>
            <a:r>
              <a:rPr lang="en-US" sz="2400" b="1" i="1" dirty="0"/>
              <a:t>“Promoting active, healthy lifestyles”</a:t>
            </a:r>
          </a:p>
          <a:p>
            <a:pPr>
              <a:lnSpc>
                <a:spcPct val="110000"/>
              </a:lnSpc>
            </a:pPr>
            <a:r>
              <a:rPr lang="en-US" sz="2400" b="1" i="1" dirty="0"/>
              <a:t>“The thing you go to the doctor with”</a:t>
            </a:r>
          </a:p>
          <a:p>
            <a:pPr>
              <a:lnSpc>
                <a:spcPct val="110000"/>
              </a:lnSpc>
            </a:pPr>
            <a:r>
              <a:rPr lang="en-US" sz="2400" b="1" i="1" dirty="0"/>
              <a:t>“That’s not health, that’s just a number that you have”</a:t>
            </a:r>
          </a:p>
        </p:txBody>
      </p:sp>
      <p:sp>
        <p:nvSpPr>
          <p:cNvPr id="10" name="Rectangle: Rounded Corners 9">
            <a:extLst>
              <a:ext uri="{FF2B5EF4-FFF2-40B4-BE49-F238E27FC236}">
                <a16:creationId xmlns:a16="http://schemas.microsoft.com/office/drawing/2014/main" id="{9379DF0D-FC4C-96ED-7B09-D8923866F67E}"/>
              </a:ext>
            </a:extLst>
          </p:cNvPr>
          <p:cNvSpPr/>
          <p:nvPr/>
        </p:nvSpPr>
        <p:spPr>
          <a:xfrm>
            <a:off x="331555" y="989965"/>
            <a:ext cx="4358640" cy="531876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2400" b="1" dirty="0"/>
              <a:t>Where do these mechanisms trigger?</a:t>
            </a:r>
          </a:p>
          <a:p>
            <a:pPr algn="ctr"/>
            <a:endParaRPr lang="en-GB" b="1" dirty="0"/>
          </a:p>
          <a:p>
            <a:pPr algn="ctr"/>
            <a:r>
              <a:rPr lang="en-GB" dirty="0"/>
              <a:t>Health policy</a:t>
            </a:r>
          </a:p>
          <a:p>
            <a:pPr algn="ctr"/>
            <a:r>
              <a:rPr lang="en-GB" dirty="0"/>
              <a:t>Health in All Policies</a:t>
            </a:r>
          </a:p>
          <a:p>
            <a:pPr algn="ctr"/>
            <a:r>
              <a:rPr lang="en-GB" dirty="0"/>
              <a:t>Health inequalities</a:t>
            </a:r>
          </a:p>
          <a:p>
            <a:pPr algn="ctr"/>
            <a:r>
              <a:rPr lang="en-GB" dirty="0"/>
              <a:t>Public Health</a:t>
            </a:r>
          </a:p>
          <a:p>
            <a:pPr algn="ctr"/>
            <a:r>
              <a:rPr lang="en-GB" dirty="0"/>
              <a:t>Mental Health</a:t>
            </a:r>
          </a:p>
          <a:p>
            <a:pPr algn="ctr"/>
            <a:r>
              <a:rPr lang="en-GB" dirty="0"/>
              <a:t>…</a:t>
            </a:r>
          </a:p>
          <a:p>
            <a:pPr algn="ctr"/>
            <a:r>
              <a:rPr lang="en-GB" dirty="0"/>
              <a:t>Health improvement</a:t>
            </a:r>
          </a:p>
          <a:p>
            <a:pPr algn="ctr"/>
            <a:r>
              <a:rPr lang="en-GB" dirty="0"/>
              <a:t>Health promotion</a:t>
            </a:r>
          </a:p>
          <a:p>
            <a:pPr algn="ctr"/>
            <a:r>
              <a:rPr lang="en-GB" dirty="0"/>
              <a:t>Occupational health</a:t>
            </a:r>
          </a:p>
          <a:p>
            <a:pPr algn="ctr"/>
            <a:r>
              <a:rPr lang="en-GB" dirty="0"/>
              <a:t>Population health</a:t>
            </a:r>
          </a:p>
        </p:txBody>
      </p:sp>
      <p:grpSp>
        <p:nvGrpSpPr>
          <p:cNvPr id="32" name="Group 31">
            <a:extLst>
              <a:ext uri="{FF2B5EF4-FFF2-40B4-BE49-F238E27FC236}">
                <a16:creationId xmlns:a16="http://schemas.microsoft.com/office/drawing/2014/main" id="{1EE1936E-1812-B1A2-7D3B-0C96684C1F95}"/>
              </a:ext>
            </a:extLst>
          </p:cNvPr>
          <p:cNvGrpSpPr/>
          <p:nvPr/>
        </p:nvGrpSpPr>
        <p:grpSpPr>
          <a:xfrm>
            <a:off x="3743889" y="2745151"/>
            <a:ext cx="306976" cy="1422163"/>
            <a:chOff x="3994611" y="2745151"/>
            <a:chExt cx="306976" cy="1422163"/>
          </a:xfrm>
        </p:grpSpPr>
        <p:pic>
          <p:nvPicPr>
            <p:cNvPr id="12" name="Graphic 11" descr="Tick with solid fill">
              <a:extLst>
                <a:ext uri="{FF2B5EF4-FFF2-40B4-BE49-F238E27FC236}">
                  <a16:creationId xmlns:a16="http://schemas.microsoft.com/office/drawing/2014/main" id="{B0623AC8-6D66-4AB8-398C-8B8E5FD9A68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94611" y="2745151"/>
              <a:ext cx="306976" cy="306976"/>
            </a:xfrm>
            <a:prstGeom prst="rect">
              <a:avLst/>
            </a:prstGeom>
          </p:spPr>
        </p:pic>
        <p:pic>
          <p:nvPicPr>
            <p:cNvPr id="14" name="Graphic 13" descr="Tick with solid fill">
              <a:extLst>
                <a:ext uri="{FF2B5EF4-FFF2-40B4-BE49-F238E27FC236}">
                  <a16:creationId xmlns:a16="http://schemas.microsoft.com/office/drawing/2014/main" id="{019B3CB0-BC4D-A4E1-7788-E964F57705C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94611" y="3036114"/>
              <a:ext cx="306976" cy="306976"/>
            </a:xfrm>
            <a:prstGeom prst="rect">
              <a:avLst/>
            </a:prstGeom>
          </p:spPr>
        </p:pic>
        <p:pic>
          <p:nvPicPr>
            <p:cNvPr id="16" name="Graphic 15" descr="Tick with solid fill">
              <a:extLst>
                <a:ext uri="{FF2B5EF4-FFF2-40B4-BE49-F238E27FC236}">
                  <a16:creationId xmlns:a16="http://schemas.microsoft.com/office/drawing/2014/main" id="{25FAB96D-7D6E-E9E7-DCFD-384EEE6DDBF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94611" y="3327077"/>
              <a:ext cx="306976" cy="306976"/>
            </a:xfrm>
            <a:prstGeom prst="rect">
              <a:avLst/>
            </a:prstGeom>
          </p:spPr>
        </p:pic>
        <p:pic>
          <p:nvPicPr>
            <p:cNvPr id="18" name="Graphic 17" descr="Tick with solid fill">
              <a:extLst>
                <a:ext uri="{FF2B5EF4-FFF2-40B4-BE49-F238E27FC236}">
                  <a16:creationId xmlns:a16="http://schemas.microsoft.com/office/drawing/2014/main" id="{69FC18A3-8117-DD86-1D1E-8A9FFAE81D0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94611" y="3601714"/>
              <a:ext cx="306976" cy="306976"/>
            </a:xfrm>
            <a:prstGeom prst="rect">
              <a:avLst/>
            </a:prstGeom>
          </p:spPr>
        </p:pic>
        <p:pic>
          <p:nvPicPr>
            <p:cNvPr id="20" name="Graphic 19" descr="Tick with solid fill">
              <a:extLst>
                <a:ext uri="{FF2B5EF4-FFF2-40B4-BE49-F238E27FC236}">
                  <a16:creationId xmlns:a16="http://schemas.microsoft.com/office/drawing/2014/main" id="{E7195138-36F6-6FDA-72CE-664C0D1ECA6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94611" y="3860338"/>
              <a:ext cx="306976" cy="306976"/>
            </a:xfrm>
            <a:prstGeom prst="rect">
              <a:avLst/>
            </a:prstGeom>
          </p:spPr>
        </p:pic>
      </p:grpSp>
      <p:grpSp>
        <p:nvGrpSpPr>
          <p:cNvPr id="31" name="Group 30">
            <a:extLst>
              <a:ext uri="{FF2B5EF4-FFF2-40B4-BE49-F238E27FC236}">
                <a16:creationId xmlns:a16="http://schemas.microsoft.com/office/drawing/2014/main" id="{57F025C9-4EE4-5A53-3991-885431F289C3}"/>
              </a:ext>
            </a:extLst>
          </p:cNvPr>
          <p:cNvGrpSpPr/>
          <p:nvPr/>
        </p:nvGrpSpPr>
        <p:grpSpPr>
          <a:xfrm>
            <a:off x="3743889" y="4393599"/>
            <a:ext cx="306976" cy="1153399"/>
            <a:chOff x="3743889" y="4393599"/>
            <a:chExt cx="306976" cy="1153399"/>
          </a:xfrm>
        </p:grpSpPr>
        <p:pic>
          <p:nvPicPr>
            <p:cNvPr id="22" name="Graphic 21" descr="Question Mark with solid fill">
              <a:extLst>
                <a:ext uri="{FF2B5EF4-FFF2-40B4-BE49-F238E27FC236}">
                  <a16:creationId xmlns:a16="http://schemas.microsoft.com/office/drawing/2014/main" id="{9D641957-BA2F-2D0B-0DF9-39CC5C696FE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743889" y="4393599"/>
              <a:ext cx="306976" cy="306976"/>
            </a:xfrm>
            <a:prstGeom prst="rect">
              <a:avLst/>
            </a:prstGeom>
          </p:spPr>
        </p:pic>
        <p:pic>
          <p:nvPicPr>
            <p:cNvPr id="24" name="Graphic 23" descr="Question Mark with solid fill">
              <a:extLst>
                <a:ext uri="{FF2B5EF4-FFF2-40B4-BE49-F238E27FC236}">
                  <a16:creationId xmlns:a16="http://schemas.microsoft.com/office/drawing/2014/main" id="{8E1B98BC-5B4B-5043-8714-D490D41A5D5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743889" y="4674579"/>
              <a:ext cx="306976" cy="306976"/>
            </a:xfrm>
            <a:prstGeom prst="rect">
              <a:avLst/>
            </a:prstGeom>
          </p:spPr>
        </p:pic>
        <p:pic>
          <p:nvPicPr>
            <p:cNvPr id="26" name="Graphic 25" descr="Question Mark with solid fill">
              <a:extLst>
                <a:ext uri="{FF2B5EF4-FFF2-40B4-BE49-F238E27FC236}">
                  <a16:creationId xmlns:a16="http://schemas.microsoft.com/office/drawing/2014/main" id="{6712AB35-1E33-EB0C-D83F-82E8B8EB84E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743889" y="4965385"/>
              <a:ext cx="306976" cy="306976"/>
            </a:xfrm>
            <a:prstGeom prst="rect">
              <a:avLst/>
            </a:prstGeom>
          </p:spPr>
        </p:pic>
        <p:pic>
          <p:nvPicPr>
            <p:cNvPr id="28" name="Graphic 27" descr="Question Mark with solid fill">
              <a:extLst>
                <a:ext uri="{FF2B5EF4-FFF2-40B4-BE49-F238E27FC236}">
                  <a16:creationId xmlns:a16="http://schemas.microsoft.com/office/drawing/2014/main" id="{2388084D-A208-40B9-022D-F5A642A56A6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743889" y="5240022"/>
              <a:ext cx="306976" cy="306976"/>
            </a:xfrm>
            <a:prstGeom prst="rect">
              <a:avLst/>
            </a:prstGeom>
          </p:spPr>
        </p:pic>
      </p:grpSp>
    </p:spTree>
    <p:extLst>
      <p:ext uri="{BB962C8B-B14F-4D97-AF65-F5344CB8AC3E}">
        <p14:creationId xmlns:p14="http://schemas.microsoft.com/office/powerpoint/2010/main" val="3655775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childTnLst>
                                </p:cTn>
                              </p:par>
                              <p:par>
                                <p:cTn id="44" presetID="10" presetClass="entr" presetSubtype="0" fill="hold" nodeType="with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fade">
                                      <p:cBhvr>
                                        <p:cTn id="46" dur="500"/>
                                        <p:tgtEl>
                                          <p:spTgt spid="32"/>
                                        </p:tgtEl>
                                      </p:cBhvr>
                                    </p:animEffect>
                                  </p:childTnLst>
                                </p:cTn>
                              </p:par>
                              <p:par>
                                <p:cTn id="47" presetID="10" presetClass="entr" presetSubtype="0" fill="hold" nodeType="with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fade">
                                      <p:cBhvr>
                                        <p:cTn id="49"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332A3-41ED-5C79-EEE4-FB0C4C5039E3}"/>
              </a:ext>
            </a:extLst>
          </p:cNvPr>
          <p:cNvSpPr>
            <a:spLocks noGrp="1"/>
          </p:cNvSpPr>
          <p:nvPr>
            <p:ph type="ctrTitle"/>
          </p:nvPr>
        </p:nvSpPr>
        <p:spPr>
          <a:xfrm>
            <a:off x="643730" y="502920"/>
            <a:ext cx="10543032" cy="1469206"/>
          </a:xfrm>
        </p:spPr>
        <p:txBody>
          <a:bodyPr>
            <a:noAutofit/>
          </a:bodyPr>
          <a:lstStyle/>
          <a:p>
            <a:r>
              <a:rPr lang="en-US" sz="8800" dirty="0"/>
              <a:t>4. Discussion</a:t>
            </a:r>
          </a:p>
        </p:txBody>
      </p:sp>
      <p:sp>
        <p:nvSpPr>
          <p:cNvPr id="3" name="Subtitle 2">
            <a:extLst>
              <a:ext uri="{FF2B5EF4-FFF2-40B4-BE49-F238E27FC236}">
                <a16:creationId xmlns:a16="http://schemas.microsoft.com/office/drawing/2014/main" id="{92CCD8EA-EA7C-8648-6703-261B5BAF0014}"/>
              </a:ext>
            </a:extLst>
          </p:cNvPr>
          <p:cNvSpPr>
            <a:spLocks noGrp="1"/>
          </p:cNvSpPr>
          <p:nvPr>
            <p:ph type="subTitle" idx="1"/>
          </p:nvPr>
        </p:nvSpPr>
        <p:spPr>
          <a:xfrm>
            <a:off x="2333244" y="2322999"/>
            <a:ext cx="7525512" cy="4324935"/>
          </a:xfrm>
        </p:spPr>
        <p:txBody>
          <a:bodyPr>
            <a:normAutofit/>
          </a:bodyPr>
          <a:lstStyle/>
          <a:p>
            <a:r>
              <a:rPr lang="en-US" dirty="0"/>
              <a:t>What resonates with you?</a:t>
            </a:r>
          </a:p>
          <a:p>
            <a:r>
              <a:rPr lang="en-US" dirty="0"/>
              <a:t>Have you seen this in your work, in other contexts, or in things you’ve read?</a:t>
            </a:r>
          </a:p>
          <a:p>
            <a:endParaRPr lang="en-US" dirty="0"/>
          </a:p>
          <a:p>
            <a:r>
              <a:rPr lang="en-US" dirty="0"/>
              <a:t>What might I be wrong about?</a:t>
            </a:r>
          </a:p>
          <a:p>
            <a:r>
              <a:rPr lang="en-US" dirty="0"/>
              <a:t>What questions do you have?</a:t>
            </a:r>
          </a:p>
          <a:p>
            <a:r>
              <a:rPr lang="en-US" i="1" dirty="0"/>
              <a:t>(Solutions, coming next!)</a:t>
            </a:r>
          </a:p>
        </p:txBody>
      </p:sp>
    </p:spTree>
    <p:extLst>
      <p:ext uri="{BB962C8B-B14F-4D97-AF65-F5344CB8AC3E}">
        <p14:creationId xmlns:p14="http://schemas.microsoft.com/office/powerpoint/2010/main" val="530011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6BA28-7B5B-3D59-0D23-C072A5C2A52B}"/>
              </a:ext>
            </a:extLst>
          </p:cNvPr>
          <p:cNvSpPr>
            <a:spLocks noGrp="1"/>
          </p:cNvSpPr>
          <p:nvPr>
            <p:ph type="ctrTitle"/>
          </p:nvPr>
        </p:nvSpPr>
        <p:spPr>
          <a:xfrm>
            <a:off x="274320" y="1801368"/>
            <a:ext cx="7772400" cy="4572000"/>
          </a:xfrm>
        </p:spPr>
        <p:txBody>
          <a:bodyPr/>
          <a:lstStyle/>
          <a:p>
            <a:r>
              <a:rPr lang="en-US" dirty="0"/>
              <a:t>What can be done about ‘Downstream Drift’?</a:t>
            </a:r>
          </a:p>
        </p:txBody>
      </p:sp>
      <p:sp>
        <p:nvSpPr>
          <p:cNvPr id="3" name="Subtitle 2">
            <a:extLst>
              <a:ext uri="{FF2B5EF4-FFF2-40B4-BE49-F238E27FC236}">
                <a16:creationId xmlns:a16="http://schemas.microsoft.com/office/drawing/2014/main" id="{58443BCF-B6AE-B157-B5A8-60575A5F5EBF}"/>
              </a:ext>
            </a:extLst>
          </p:cNvPr>
          <p:cNvSpPr>
            <a:spLocks noGrp="1"/>
          </p:cNvSpPr>
          <p:nvPr>
            <p:ph type="subTitle" idx="1"/>
          </p:nvPr>
        </p:nvSpPr>
        <p:spPr>
          <a:xfrm>
            <a:off x="265176" y="484632"/>
            <a:ext cx="7772400" cy="594360"/>
          </a:xfrm>
        </p:spPr>
        <p:txBody>
          <a:bodyPr/>
          <a:lstStyle/>
          <a:p>
            <a:r>
              <a:rPr lang="en-US" dirty="0"/>
              <a:t>5.</a:t>
            </a:r>
          </a:p>
        </p:txBody>
      </p:sp>
    </p:spTree>
    <p:extLst>
      <p:ext uri="{BB962C8B-B14F-4D97-AF65-F5344CB8AC3E}">
        <p14:creationId xmlns:p14="http://schemas.microsoft.com/office/powerpoint/2010/main" val="37627305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048DC-35CA-049F-250D-3704A6B96979}"/>
            </a:ext>
          </a:extLst>
        </p:cNvPr>
        <p:cNvGrpSpPr/>
        <p:nvPr/>
      </p:nvGrpSpPr>
      <p:grpSpPr>
        <a:xfrm>
          <a:off x="0" y="0"/>
          <a:ext cx="0" cy="0"/>
          <a:chOff x="0" y="0"/>
          <a:chExt cx="0" cy="0"/>
        </a:xfrm>
      </p:grpSpPr>
      <p:sp>
        <p:nvSpPr>
          <p:cNvPr id="2" name="Two competing models">
            <a:extLst>
              <a:ext uri="{FF2B5EF4-FFF2-40B4-BE49-F238E27FC236}">
                <a16:creationId xmlns:a16="http://schemas.microsoft.com/office/drawing/2014/main" id="{BB9CB5AF-5471-BDC2-62D8-3412A133A886}"/>
              </a:ext>
            </a:extLst>
          </p:cNvPr>
          <p:cNvSpPr>
            <a:spLocks noGrp="1"/>
          </p:cNvSpPr>
          <p:nvPr>
            <p:ph type="ctrTitle"/>
          </p:nvPr>
        </p:nvSpPr>
        <p:spPr>
          <a:xfrm>
            <a:off x="365760" y="4177172"/>
            <a:ext cx="11460480" cy="786384"/>
          </a:xfrm>
        </p:spPr>
        <p:txBody>
          <a:bodyPr/>
          <a:lstStyle/>
          <a:p>
            <a:pPr algn="ctr"/>
            <a:r>
              <a:rPr lang="en-US" dirty="0"/>
              <a:t>The two competing models of ‘health’</a:t>
            </a:r>
          </a:p>
        </p:txBody>
      </p:sp>
      <p:sp>
        <p:nvSpPr>
          <p:cNvPr id="3" name="Subtitle 2">
            <a:extLst>
              <a:ext uri="{FF2B5EF4-FFF2-40B4-BE49-F238E27FC236}">
                <a16:creationId xmlns:a16="http://schemas.microsoft.com/office/drawing/2014/main" id="{EA93ABA6-8FEC-44D4-F81A-329F1B1E2CB5}"/>
              </a:ext>
            </a:extLst>
          </p:cNvPr>
          <p:cNvSpPr>
            <a:spLocks noGrp="1"/>
          </p:cNvSpPr>
          <p:nvPr>
            <p:ph type="subTitle" idx="1"/>
          </p:nvPr>
        </p:nvSpPr>
        <p:spPr>
          <a:xfrm>
            <a:off x="365760" y="5186246"/>
            <a:ext cx="11460480" cy="1083926"/>
          </a:xfrm>
        </p:spPr>
        <p:txBody>
          <a:bodyPr>
            <a:normAutofit/>
          </a:bodyPr>
          <a:lstStyle/>
          <a:p>
            <a:pPr algn="ctr"/>
            <a:r>
              <a:rPr lang="en-US" b="1" dirty="0"/>
              <a:t>Medical</a:t>
            </a:r>
            <a:r>
              <a:rPr lang="en-US" dirty="0"/>
              <a:t>: individuals, biology (chemistry, physics): “</a:t>
            </a:r>
            <a:r>
              <a:rPr lang="en-US" i="1" dirty="0"/>
              <a:t>what we’re made of</a:t>
            </a:r>
            <a:r>
              <a:rPr lang="en-US" dirty="0"/>
              <a:t>”.</a:t>
            </a:r>
          </a:p>
          <a:p>
            <a:pPr algn="ctr"/>
            <a:r>
              <a:rPr lang="en-US" b="1" dirty="0"/>
              <a:t>Social</a:t>
            </a:r>
            <a:r>
              <a:rPr lang="en-US" dirty="0"/>
              <a:t>: populations, social sciences: “</a:t>
            </a:r>
            <a:r>
              <a:rPr lang="en-US" i="1" dirty="0"/>
              <a:t>what we’re part of</a:t>
            </a:r>
            <a:r>
              <a:rPr lang="en-US" dirty="0"/>
              <a:t>”.</a:t>
            </a:r>
          </a:p>
        </p:txBody>
      </p:sp>
      <p:pic>
        <p:nvPicPr>
          <p:cNvPr id="13" name="Picture 12" descr="Amazon.com: Blue tree publishing, Organ of the human body (12 x 17 inch, small) : Home &amp; Kitchen">
            <a:extLst>
              <a:ext uri="{FF2B5EF4-FFF2-40B4-BE49-F238E27FC236}">
                <a16:creationId xmlns:a16="http://schemas.microsoft.com/office/drawing/2014/main" id="{BB38EFC8-EC6A-700B-D263-F42476C5EFD9}"/>
              </a:ext>
            </a:extLst>
          </p:cNvPr>
          <p:cNvPicPr>
            <a:picLocks noChangeAspect="1"/>
          </p:cNvPicPr>
          <p:nvPr/>
        </p:nvPicPr>
        <p:blipFill>
          <a:blip r:embed="rId3"/>
          <a:srcRect b="24101"/>
          <a:stretch>
            <a:fillRect/>
          </a:stretch>
        </p:blipFill>
        <p:spPr>
          <a:xfrm>
            <a:off x="1212705" y="0"/>
            <a:ext cx="3476625" cy="3954483"/>
          </a:xfrm>
          <a:prstGeom prst="rect">
            <a:avLst/>
          </a:prstGeom>
        </p:spPr>
      </p:pic>
      <p:grpSp>
        <p:nvGrpSpPr>
          <p:cNvPr id="4" name="Group 3">
            <a:extLst>
              <a:ext uri="{FF2B5EF4-FFF2-40B4-BE49-F238E27FC236}">
                <a16:creationId xmlns:a16="http://schemas.microsoft.com/office/drawing/2014/main" id="{2E294990-6282-43A9-55A4-FA3DDEA9C949}"/>
              </a:ext>
            </a:extLst>
          </p:cNvPr>
          <p:cNvGrpSpPr/>
          <p:nvPr/>
        </p:nvGrpSpPr>
        <p:grpSpPr>
          <a:xfrm>
            <a:off x="5929084" y="83393"/>
            <a:ext cx="5399975" cy="4063002"/>
            <a:chOff x="5929084" y="83393"/>
            <a:chExt cx="5399975" cy="4063002"/>
          </a:xfrm>
        </p:grpSpPr>
        <p:pic>
          <p:nvPicPr>
            <p:cNvPr id="8" name="Picture 7" descr="Dahlgren and Whitehead (1991) model of the determinants of health | Download Scientific Diagram">
              <a:extLst>
                <a:ext uri="{FF2B5EF4-FFF2-40B4-BE49-F238E27FC236}">
                  <a16:creationId xmlns:a16="http://schemas.microsoft.com/office/drawing/2014/main" id="{CB33C24D-0904-495B-3462-2CF294028F5E}"/>
                </a:ext>
              </a:extLst>
            </p:cNvPr>
            <p:cNvPicPr>
              <a:picLocks noChangeAspect="1"/>
            </p:cNvPicPr>
            <p:nvPr/>
          </p:nvPicPr>
          <p:blipFill>
            <a:blip r:embed="rId4"/>
            <a:srcRect l="-151" t="-4022" r="151" b="4022"/>
            <a:stretch>
              <a:fillRect/>
            </a:stretch>
          </p:blipFill>
          <p:spPr>
            <a:xfrm>
              <a:off x="5929084" y="83393"/>
              <a:ext cx="5399975" cy="3619763"/>
            </a:xfrm>
            <a:prstGeom prst="rect">
              <a:avLst/>
            </a:prstGeom>
          </p:spPr>
        </p:pic>
        <p:sp>
          <p:nvSpPr>
            <p:cNvPr id="5" name="TextBox 4">
              <a:extLst>
                <a:ext uri="{FF2B5EF4-FFF2-40B4-BE49-F238E27FC236}">
                  <a16:creationId xmlns:a16="http://schemas.microsoft.com/office/drawing/2014/main" id="{7C924BC4-FB98-689A-7115-E297E62A4C57}"/>
                </a:ext>
              </a:extLst>
            </p:cNvPr>
            <p:cNvSpPr txBox="1"/>
            <p:nvPr/>
          </p:nvSpPr>
          <p:spPr>
            <a:xfrm>
              <a:off x="6096000" y="3746285"/>
              <a:ext cx="5233059" cy="400110"/>
            </a:xfrm>
            <a:prstGeom prst="rect">
              <a:avLst/>
            </a:prstGeom>
            <a:noFill/>
          </p:spPr>
          <p:txBody>
            <a:bodyPr wrap="square">
              <a:spAutoFit/>
            </a:bodyPr>
            <a:lstStyle/>
            <a:p>
              <a:pPr>
                <a:buNone/>
              </a:pPr>
              <a:r>
                <a:rPr lang="en-GB" sz="1000" dirty="0">
                  <a:effectLst/>
                </a:rPr>
                <a:t>Dahlgren, G., &amp; Whitehead, M. (1991). </a:t>
              </a:r>
              <a:r>
                <a:rPr lang="en-GB" sz="1000" i="1" dirty="0">
                  <a:effectLst/>
                </a:rPr>
                <a:t>Policies and strategies to promote social equity in health</a:t>
              </a:r>
              <a:r>
                <a:rPr lang="en-GB" sz="1000" dirty="0">
                  <a:effectLst/>
                </a:rPr>
                <a:t>. WHO Regional Office for Europe.</a:t>
              </a:r>
            </a:p>
          </p:txBody>
        </p:sp>
      </p:grpSp>
      <p:sp>
        <p:nvSpPr>
          <p:cNvPr id="6" name="Care">
            <a:extLst>
              <a:ext uri="{FF2B5EF4-FFF2-40B4-BE49-F238E27FC236}">
                <a16:creationId xmlns:a16="http://schemas.microsoft.com/office/drawing/2014/main" id="{FB4EC2E7-71F2-F86B-75F2-CE73E593C079}"/>
              </a:ext>
            </a:extLst>
          </p:cNvPr>
          <p:cNvSpPr txBox="1">
            <a:spLocks/>
          </p:cNvSpPr>
          <p:nvPr/>
        </p:nvSpPr>
        <p:spPr>
          <a:xfrm>
            <a:off x="629981" y="4194849"/>
            <a:ext cx="4288935" cy="76870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a:lstStyle>
          <a:p>
            <a:pPr algn="ctr"/>
            <a:r>
              <a:rPr lang="en-US" dirty="0"/>
              <a:t>(Health)care</a:t>
            </a:r>
          </a:p>
        </p:txBody>
      </p:sp>
      <p:sp>
        <p:nvSpPr>
          <p:cNvPr id="7" name="Subtitle 2">
            <a:extLst>
              <a:ext uri="{FF2B5EF4-FFF2-40B4-BE49-F238E27FC236}">
                <a16:creationId xmlns:a16="http://schemas.microsoft.com/office/drawing/2014/main" id="{44058BCB-68A5-4726-EE99-6367B569275C}"/>
              </a:ext>
            </a:extLst>
          </p:cNvPr>
          <p:cNvSpPr txBox="1">
            <a:spLocks/>
          </p:cNvSpPr>
          <p:nvPr/>
        </p:nvSpPr>
        <p:spPr>
          <a:xfrm>
            <a:off x="365760" y="5186245"/>
            <a:ext cx="11460480" cy="541963"/>
          </a:xfrm>
          <a:prstGeom prst="rect">
            <a:avLst/>
          </a:prstGeom>
        </p:spPr>
        <p:txBody>
          <a:bodyPr vert="horz" lIns="91440" tIns="45720" rIns="91440" bIns="45720" rtlCol="0" anchor="t">
            <a:normAutofit/>
          </a:bodyPr>
          <a:lstStyle>
            <a:lvl1pPr marL="0" indent="0" algn="l" defTabSz="914400" rtl="0" eaLnBrk="1" latinLnBrk="0" hangingPunct="1">
              <a:lnSpc>
                <a:spcPct val="12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en-US" b="1" dirty="0"/>
              <a:t>(Health)care</a:t>
            </a:r>
            <a:r>
              <a:rPr lang="en-US" dirty="0"/>
              <a:t>: whole person-</a:t>
            </a:r>
            <a:r>
              <a:rPr lang="en-US" dirty="0" err="1"/>
              <a:t>centred</a:t>
            </a:r>
            <a:r>
              <a:rPr lang="en-US" dirty="0"/>
              <a:t>, today-focused.</a:t>
            </a:r>
          </a:p>
        </p:txBody>
      </p:sp>
      <p:sp>
        <p:nvSpPr>
          <p:cNvPr id="9" name="Subtitle 2">
            <a:extLst>
              <a:ext uri="{FF2B5EF4-FFF2-40B4-BE49-F238E27FC236}">
                <a16:creationId xmlns:a16="http://schemas.microsoft.com/office/drawing/2014/main" id="{E6ED8246-6114-CC00-62E9-7C9BA928DDCE}"/>
              </a:ext>
            </a:extLst>
          </p:cNvPr>
          <p:cNvSpPr txBox="1">
            <a:spLocks/>
          </p:cNvSpPr>
          <p:nvPr/>
        </p:nvSpPr>
        <p:spPr>
          <a:xfrm>
            <a:off x="217477" y="5649299"/>
            <a:ext cx="11460480" cy="497468"/>
          </a:xfrm>
          <a:prstGeom prst="rect">
            <a:avLst/>
          </a:prstGeom>
        </p:spPr>
        <p:txBody>
          <a:bodyPr vert="horz" lIns="91440" tIns="45720" rIns="91440" bIns="45720" rtlCol="0" anchor="t">
            <a:normAutofit/>
          </a:bodyPr>
          <a:lstStyle>
            <a:lvl1pPr marL="0" indent="0" algn="l" defTabSz="914400" rtl="0" eaLnBrk="1" latinLnBrk="0" hangingPunct="1">
              <a:lnSpc>
                <a:spcPct val="12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en-US" b="1" dirty="0"/>
              <a:t>Wellbeing</a:t>
            </a:r>
            <a:r>
              <a:rPr lang="en-US" dirty="0"/>
              <a:t>: whole public-</a:t>
            </a:r>
            <a:r>
              <a:rPr lang="en-US" dirty="0" err="1"/>
              <a:t>centred</a:t>
            </a:r>
            <a:r>
              <a:rPr lang="en-US" dirty="0"/>
              <a:t>, tomorrow-focused.</a:t>
            </a:r>
          </a:p>
        </p:txBody>
      </p:sp>
      <p:sp>
        <p:nvSpPr>
          <p:cNvPr id="11" name="Wellbeing">
            <a:extLst>
              <a:ext uri="{FF2B5EF4-FFF2-40B4-BE49-F238E27FC236}">
                <a16:creationId xmlns:a16="http://schemas.microsoft.com/office/drawing/2014/main" id="{74B8FF7D-B454-B419-59FE-29B478557013}"/>
              </a:ext>
            </a:extLst>
          </p:cNvPr>
          <p:cNvSpPr txBox="1">
            <a:spLocks/>
          </p:cNvSpPr>
          <p:nvPr/>
        </p:nvSpPr>
        <p:spPr>
          <a:xfrm>
            <a:off x="7273085" y="4177172"/>
            <a:ext cx="2711971" cy="786384"/>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a:lstStyle>
          <a:p>
            <a:pPr algn="ctr"/>
            <a:r>
              <a:rPr lang="en-US" dirty="0"/>
              <a:t>Wellbeing</a:t>
            </a:r>
          </a:p>
        </p:txBody>
      </p:sp>
    </p:spTree>
    <p:extLst>
      <p:ext uri="{BB962C8B-B14F-4D97-AF65-F5344CB8AC3E}">
        <p14:creationId xmlns:p14="http://schemas.microsoft.com/office/powerpoint/2010/main" val="915552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xit" presetSubtype="0" fill="hold" grpId="0" nodeType="withEffect">
                                  <p:stCondLst>
                                    <p:cond delay="0"/>
                                  </p:stCondLst>
                                  <p:childTnLst>
                                    <p:animEffect transition="out" filter="fade">
                                      <p:cBhvr>
                                        <p:cTn id="12" dur="500"/>
                                        <p:tgtEl>
                                          <p:spTgt spid="3">
                                            <p:txEl>
                                              <p:pRg st="0" end="0"/>
                                            </p:txEl>
                                          </p:spTgt>
                                        </p:tgtEl>
                                      </p:cBhvr>
                                    </p:animEffect>
                                    <p:set>
                                      <p:cBhvr>
                                        <p:cTn id="13" dur="1" fill="hold">
                                          <p:stCondLst>
                                            <p:cond delay="499"/>
                                          </p:stCondLst>
                                        </p:cTn>
                                        <p:tgtEl>
                                          <p:spTgt spid="3">
                                            <p:txEl>
                                              <p:pRg st="0" end="0"/>
                                            </p:txEl>
                                          </p:spTgt>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500"/>
                                        <p:tgtEl>
                                          <p:spTgt spid="3">
                                            <p:txEl>
                                              <p:pRg st="1" end="1"/>
                                            </p:txEl>
                                          </p:spTgt>
                                        </p:tgtEl>
                                      </p:cBhvr>
                                    </p:animEffect>
                                    <p:set>
                                      <p:cBhvr>
                                        <p:cTn id="16" dur="1" fill="hold">
                                          <p:stCondLst>
                                            <p:cond delay="499"/>
                                          </p:stCondLst>
                                        </p:cTn>
                                        <p:tgtEl>
                                          <p:spTgt spid="3">
                                            <p:txEl>
                                              <p:pRg st="1" end="1"/>
                                            </p:txEl>
                                          </p:spTgt>
                                        </p:tgtEl>
                                        <p:attrNameLst>
                                          <p:attrName>style.visibility</p:attrName>
                                        </p:attrNameLst>
                                      </p:cBhvr>
                                      <p:to>
                                        <p:strVal val="hidden"/>
                                      </p:to>
                                    </p:set>
                                  </p:childTnLst>
                                </p:cTn>
                              </p:par>
                              <p:par>
                                <p:cTn id="17" presetID="10" presetClass="entr" presetSubtype="0" fill="hold" grpId="0" nodeType="with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fade">
                                      <p:cBhvr>
                                        <p:cTn id="19" dur="500"/>
                                        <p:tgtEl>
                                          <p:spTgt spid="7">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fade">
                                      <p:cBhvr>
                                        <p:cTn id="2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P spid="7" grpId="0" build="p"/>
      <p:bldP spid="9" grpId="0" build="allAtOnce"/>
      <p:bldP spid="11"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6B9C5-9B15-CC48-7B78-C6A87A30C0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F782E7-4C30-7202-B68D-FAA13DAD4A95}"/>
              </a:ext>
            </a:extLst>
          </p:cNvPr>
          <p:cNvSpPr>
            <a:spLocks noGrp="1"/>
          </p:cNvSpPr>
          <p:nvPr>
            <p:ph type="title"/>
          </p:nvPr>
        </p:nvSpPr>
        <p:spPr>
          <a:xfrm>
            <a:off x="614677" y="429275"/>
            <a:ext cx="3657603" cy="1453896"/>
          </a:xfrm>
        </p:spPr>
        <p:txBody>
          <a:bodyPr/>
          <a:lstStyle/>
          <a:p>
            <a:r>
              <a:rPr lang="en-US" dirty="0"/>
              <a:t>Why ‘Wellbeing’?</a:t>
            </a:r>
          </a:p>
        </p:txBody>
      </p:sp>
      <p:sp>
        <p:nvSpPr>
          <p:cNvPr id="4" name="Content Placeholder 3">
            <a:extLst>
              <a:ext uri="{FF2B5EF4-FFF2-40B4-BE49-F238E27FC236}">
                <a16:creationId xmlns:a16="http://schemas.microsoft.com/office/drawing/2014/main" id="{64DF4ED8-014D-8082-165A-A790C29E00D3}"/>
              </a:ext>
            </a:extLst>
          </p:cNvPr>
          <p:cNvSpPr>
            <a:spLocks noGrp="1"/>
          </p:cNvSpPr>
          <p:nvPr>
            <p:ph sz="quarter" idx="14"/>
          </p:nvPr>
        </p:nvSpPr>
        <p:spPr>
          <a:xfrm>
            <a:off x="5347862" y="1539704"/>
            <a:ext cx="6399582" cy="3727456"/>
          </a:xfrm>
        </p:spPr>
        <p:txBody>
          <a:bodyPr>
            <a:normAutofit/>
          </a:bodyPr>
          <a:lstStyle/>
          <a:p>
            <a:pPr marL="0" indent="0">
              <a:buNone/>
            </a:pPr>
            <a:r>
              <a:rPr lang="en-US" sz="1800" b="1" dirty="0"/>
              <a:t>Directs attention to social &amp; economic policy determinants of health</a:t>
            </a:r>
          </a:p>
          <a:p>
            <a:pPr marL="0" indent="0">
              <a:buNone/>
            </a:pPr>
            <a:endParaRPr lang="en-US" sz="1800" b="1" dirty="0"/>
          </a:p>
        </p:txBody>
      </p:sp>
      <p:grpSp>
        <p:nvGrpSpPr>
          <p:cNvPr id="7" name="Group 6">
            <a:extLst>
              <a:ext uri="{FF2B5EF4-FFF2-40B4-BE49-F238E27FC236}">
                <a16:creationId xmlns:a16="http://schemas.microsoft.com/office/drawing/2014/main" id="{7E299BBD-A7B0-5691-A097-ABA413FFAD56}"/>
              </a:ext>
            </a:extLst>
          </p:cNvPr>
          <p:cNvGrpSpPr>
            <a:grpSpLocks noChangeAspect="1"/>
          </p:cNvGrpSpPr>
          <p:nvPr/>
        </p:nvGrpSpPr>
        <p:grpSpPr>
          <a:xfrm>
            <a:off x="0" y="1539704"/>
            <a:ext cx="5021977" cy="3778592"/>
            <a:chOff x="5929084" y="83393"/>
            <a:chExt cx="5399975" cy="4063002"/>
          </a:xfrm>
        </p:grpSpPr>
        <p:pic>
          <p:nvPicPr>
            <p:cNvPr id="9" name="Picture 8" descr="Dahlgren and Whitehead (1991) model of the determinants of health | Download Scientific Diagram">
              <a:extLst>
                <a:ext uri="{FF2B5EF4-FFF2-40B4-BE49-F238E27FC236}">
                  <a16:creationId xmlns:a16="http://schemas.microsoft.com/office/drawing/2014/main" id="{D44468EA-71B3-465F-0D29-6EB035FF3296}"/>
                </a:ext>
              </a:extLst>
            </p:cNvPr>
            <p:cNvPicPr>
              <a:picLocks noChangeAspect="1"/>
            </p:cNvPicPr>
            <p:nvPr/>
          </p:nvPicPr>
          <p:blipFill>
            <a:blip r:embed="rId3"/>
            <a:srcRect l="-151" t="-4022" r="151" b="4022"/>
            <a:stretch>
              <a:fillRect/>
            </a:stretch>
          </p:blipFill>
          <p:spPr>
            <a:xfrm>
              <a:off x="5929084" y="83393"/>
              <a:ext cx="5399975" cy="3619763"/>
            </a:xfrm>
            <a:prstGeom prst="rect">
              <a:avLst/>
            </a:prstGeom>
          </p:spPr>
        </p:pic>
        <p:sp>
          <p:nvSpPr>
            <p:cNvPr id="10" name="TextBox 9">
              <a:extLst>
                <a:ext uri="{FF2B5EF4-FFF2-40B4-BE49-F238E27FC236}">
                  <a16:creationId xmlns:a16="http://schemas.microsoft.com/office/drawing/2014/main" id="{7C480C86-ECEB-7BED-80E1-F8ECB3923958}"/>
                </a:ext>
              </a:extLst>
            </p:cNvPr>
            <p:cNvSpPr txBox="1"/>
            <p:nvPr/>
          </p:nvSpPr>
          <p:spPr>
            <a:xfrm>
              <a:off x="6096000" y="3746285"/>
              <a:ext cx="5233059" cy="400110"/>
            </a:xfrm>
            <a:prstGeom prst="rect">
              <a:avLst/>
            </a:prstGeom>
            <a:noFill/>
          </p:spPr>
          <p:txBody>
            <a:bodyPr wrap="square">
              <a:spAutoFit/>
            </a:bodyPr>
            <a:lstStyle/>
            <a:p>
              <a:pPr>
                <a:buNone/>
              </a:pPr>
              <a:r>
                <a:rPr lang="en-GB" sz="1000" dirty="0">
                  <a:effectLst/>
                </a:rPr>
                <a:t>Dahlgren, G., &amp; Whitehead, M. (1991). </a:t>
              </a:r>
              <a:r>
                <a:rPr lang="en-GB" sz="1000" i="1" dirty="0">
                  <a:effectLst/>
                </a:rPr>
                <a:t>Policies and strategies to promote social equity in health</a:t>
              </a:r>
              <a:r>
                <a:rPr lang="en-GB" sz="1000" dirty="0">
                  <a:effectLst/>
                </a:rPr>
                <a:t>. WHO Regional Office for Europe.</a:t>
              </a:r>
            </a:p>
          </p:txBody>
        </p:sp>
      </p:grpSp>
    </p:spTree>
    <p:extLst>
      <p:ext uri="{BB962C8B-B14F-4D97-AF65-F5344CB8AC3E}">
        <p14:creationId xmlns:p14="http://schemas.microsoft.com/office/powerpoint/2010/main" val="41776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7D3E2-2E61-63DA-9038-F3A7FA2396A9}"/>
              </a:ext>
            </a:extLst>
          </p:cNvPr>
          <p:cNvSpPr>
            <a:spLocks noGrp="1"/>
          </p:cNvSpPr>
          <p:nvPr>
            <p:ph type="ctrTitle"/>
          </p:nvPr>
        </p:nvSpPr>
        <p:spPr>
          <a:xfrm>
            <a:off x="274320" y="1801368"/>
            <a:ext cx="11304122" cy="4572000"/>
          </a:xfrm>
        </p:spPr>
        <p:txBody>
          <a:bodyPr/>
          <a:lstStyle/>
          <a:p>
            <a:r>
              <a:rPr lang="en-GB" dirty="0"/>
              <a:t>What’s the problem with prevention?</a:t>
            </a:r>
          </a:p>
        </p:txBody>
      </p:sp>
      <p:sp>
        <p:nvSpPr>
          <p:cNvPr id="3" name="Subtitle 2">
            <a:extLst>
              <a:ext uri="{FF2B5EF4-FFF2-40B4-BE49-F238E27FC236}">
                <a16:creationId xmlns:a16="http://schemas.microsoft.com/office/drawing/2014/main" id="{2394EA11-666E-6334-ECCB-237659D28F3A}"/>
              </a:ext>
            </a:extLst>
          </p:cNvPr>
          <p:cNvSpPr>
            <a:spLocks noGrp="1"/>
          </p:cNvSpPr>
          <p:nvPr>
            <p:ph type="subTitle" idx="1"/>
          </p:nvPr>
        </p:nvSpPr>
        <p:spPr/>
        <p:txBody>
          <a:bodyPr/>
          <a:lstStyle/>
          <a:p>
            <a:r>
              <a:rPr lang="en-GB" dirty="0"/>
              <a:t>1</a:t>
            </a:r>
          </a:p>
        </p:txBody>
      </p:sp>
    </p:spTree>
    <p:extLst>
      <p:ext uri="{BB962C8B-B14F-4D97-AF65-F5344CB8AC3E}">
        <p14:creationId xmlns:p14="http://schemas.microsoft.com/office/powerpoint/2010/main" val="1925373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EA089-CA0B-8005-DD79-942E2EA014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2907FB-67B2-B574-A9AF-798F8AE29FAB}"/>
              </a:ext>
            </a:extLst>
          </p:cNvPr>
          <p:cNvSpPr>
            <a:spLocks noGrp="1"/>
          </p:cNvSpPr>
          <p:nvPr>
            <p:ph type="ctrTitle"/>
          </p:nvPr>
        </p:nvSpPr>
        <p:spPr>
          <a:xfrm>
            <a:off x="1462862" y="1934168"/>
            <a:ext cx="9427820" cy="2307478"/>
          </a:xfrm>
        </p:spPr>
        <p:txBody>
          <a:bodyPr>
            <a:normAutofit fontScale="90000"/>
          </a:bodyPr>
          <a:lstStyle/>
          <a:p>
            <a:r>
              <a:rPr lang="en-GB" i="1" dirty="0"/>
              <a:t>“Maybe it’s also my interpretation of wellbeing, I then would really start to factor in the wider determinants of health […] I think that then wholly encompasses all of the work we do.”</a:t>
            </a:r>
            <a:endParaRPr lang="en-GB" sz="2400" dirty="0"/>
          </a:p>
        </p:txBody>
      </p:sp>
      <p:sp>
        <p:nvSpPr>
          <p:cNvPr id="3" name="Subtitle 2">
            <a:extLst>
              <a:ext uri="{FF2B5EF4-FFF2-40B4-BE49-F238E27FC236}">
                <a16:creationId xmlns:a16="http://schemas.microsoft.com/office/drawing/2014/main" id="{DBDF537E-B16B-7279-E2D0-A89AC714A0C0}"/>
              </a:ext>
            </a:extLst>
          </p:cNvPr>
          <p:cNvSpPr>
            <a:spLocks noGrp="1"/>
          </p:cNvSpPr>
          <p:nvPr>
            <p:ph type="subTitle" idx="1"/>
          </p:nvPr>
        </p:nvSpPr>
        <p:spPr>
          <a:xfrm>
            <a:off x="1462862" y="4732446"/>
            <a:ext cx="9043416" cy="466344"/>
          </a:xfrm>
        </p:spPr>
        <p:txBody>
          <a:bodyPr>
            <a:normAutofit/>
          </a:bodyPr>
          <a:lstStyle/>
          <a:p>
            <a:r>
              <a:rPr lang="en-GB" dirty="0"/>
              <a:t>- GMCA policymaker</a:t>
            </a:r>
            <a:endParaRPr lang="en-US" dirty="0"/>
          </a:p>
        </p:txBody>
      </p:sp>
    </p:spTree>
    <p:extLst>
      <p:ext uri="{BB962C8B-B14F-4D97-AF65-F5344CB8AC3E}">
        <p14:creationId xmlns:p14="http://schemas.microsoft.com/office/powerpoint/2010/main" val="20800320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7BD6F-271E-6C4E-7C42-A5052BD6C851}"/>
              </a:ext>
            </a:extLst>
          </p:cNvPr>
          <p:cNvSpPr>
            <a:spLocks noGrp="1"/>
          </p:cNvSpPr>
          <p:nvPr>
            <p:ph type="ctrTitle"/>
          </p:nvPr>
        </p:nvSpPr>
        <p:spPr/>
        <p:txBody>
          <a:bodyPr>
            <a:normAutofit fontScale="90000"/>
          </a:bodyPr>
          <a:lstStyle/>
          <a:p>
            <a:r>
              <a:rPr lang="en-GB" i="1" dirty="0"/>
              <a:t>“Not just health in particular, but also how trade impacts the everyday life of people, so looking at their jobs, equality in general, their environment, so that all falls under the wellbeing principle.”</a:t>
            </a:r>
            <a:endParaRPr lang="en-GB" dirty="0"/>
          </a:p>
        </p:txBody>
      </p:sp>
      <p:sp>
        <p:nvSpPr>
          <p:cNvPr id="3" name="Subtitle 2">
            <a:extLst>
              <a:ext uri="{FF2B5EF4-FFF2-40B4-BE49-F238E27FC236}">
                <a16:creationId xmlns:a16="http://schemas.microsoft.com/office/drawing/2014/main" id="{A45CEA62-03F4-50E3-78B5-DE30589E43CE}"/>
              </a:ext>
            </a:extLst>
          </p:cNvPr>
          <p:cNvSpPr>
            <a:spLocks noGrp="1"/>
          </p:cNvSpPr>
          <p:nvPr>
            <p:ph type="subTitle" idx="1"/>
          </p:nvPr>
        </p:nvSpPr>
        <p:spPr>
          <a:xfrm>
            <a:off x="1648968" y="4636008"/>
            <a:ext cx="9043416" cy="466344"/>
          </a:xfrm>
        </p:spPr>
        <p:txBody>
          <a:bodyPr/>
          <a:lstStyle/>
          <a:p>
            <a:r>
              <a:rPr lang="en-GB" dirty="0"/>
              <a:t>- SG policymaker (trade)</a:t>
            </a:r>
          </a:p>
        </p:txBody>
      </p:sp>
    </p:spTree>
    <p:extLst>
      <p:ext uri="{BB962C8B-B14F-4D97-AF65-F5344CB8AC3E}">
        <p14:creationId xmlns:p14="http://schemas.microsoft.com/office/powerpoint/2010/main" val="35790916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6B55A-E701-D6C7-334F-1417CAB80E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F70B37-6055-7EAD-28A3-37B61C21960C}"/>
              </a:ext>
            </a:extLst>
          </p:cNvPr>
          <p:cNvSpPr>
            <a:spLocks noGrp="1"/>
          </p:cNvSpPr>
          <p:nvPr>
            <p:ph type="title"/>
          </p:nvPr>
        </p:nvSpPr>
        <p:spPr>
          <a:xfrm>
            <a:off x="614677" y="429275"/>
            <a:ext cx="3657603" cy="1453896"/>
          </a:xfrm>
        </p:spPr>
        <p:txBody>
          <a:bodyPr/>
          <a:lstStyle/>
          <a:p>
            <a:r>
              <a:rPr lang="en-US" dirty="0"/>
              <a:t>Why ‘Wellbeing’?</a:t>
            </a:r>
          </a:p>
        </p:txBody>
      </p:sp>
      <p:sp>
        <p:nvSpPr>
          <p:cNvPr id="4" name="Content Placeholder 3">
            <a:extLst>
              <a:ext uri="{FF2B5EF4-FFF2-40B4-BE49-F238E27FC236}">
                <a16:creationId xmlns:a16="http://schemas.microsoft.com/office/drawing/2014/main" id="{A7B50C13-A27A-8A66-D90F-334FE280B084}"/>
              </a:ext>
            </a:extLst>
          </p:cNvPr>
          <p:cNvSpPr>
            <a:spLocks noGrp="1"/>
          </p:cNvSpPr>
          <p:nvPr>
            <p:ph sz="quarter" idx="14"/>
          </p:nvPr>
        </p:nvSpPr>
        <p:spPr>
          <a:xfrm>
            <a:off x="5347862" y="1539704"/>
            <a:ext cx="6399582" cy="3727456"/>
          </a:xfrm>
        </p:spPr>
        <p:txBody>
          <a:bodyPr>
            <a:normAutofit/>
          </a:bodyPr>
          <a:lstStyle/>
          <a:p>
            <a:pPr marL="0" indent="0">
              <a:buNone/>
            </a:pPr>
            <a:r>
              <a:rPr lang="en-US" sz="1800" b="1" dirty="0"/>
              <a:t>Directs attention to social &amp; economic policy determinants of health</a:t>
            </a:r>
          </a:p>
          <a:p>
            <a:pPr marL="0" indent="0">
              <a:spcBef>
                <a:spcPts val="0"/>
              </a:spcBef>
              <a:spcAft>
                <a:spcPts val="1000"/>
              </a:spcAft>
              <a:buNone/>
            </a:pPr>
            <a:endParaRPr lang="en-US" sz="1800" dirty="0"/>
          </a:p>
          <a:p>
            <a:pPr marL="0" indent="0">
              <a:buNone/>
            </a:pPr>
            <a:r>
              <a:rPr lang="en-US" sz="1800" b="1" dirty="0"/>
              <a:t>Concerned with physical, mental, emotional, social</a:t>
            </a:r>
          </a:p>
          <a:p>
            <a:pPr marL="0" indent="0">
              <a:buNone/>
            </a:pPr>
            <a:endParaRPr lang="en-US" sz="1800" b="1" dirty="0"/>
          </a:p>
          <a:p>
            <a:pPr marL="0" indent="0">
              <a:buNone/>
            </a:pPr>
            <a:r>
              <a:rPr lang="en-US" sz="1800" b="1" dirty="0"/>
              <a:t>Potential common cause</a:t>
            </a:r>
          </a:p>
          <a:p>
            <a:pPr marL="0" indent="0">
              <a:spcBef>
                <a:spcPts val="0"/>
              </a:spcBef>
              <a:spcAft>
                <a:spcPts val="1000"/>
              </a:spcAft>
              <a:buNone/>
            </a:pPr>
            <a:endParaRPr lang="en-US" sz="1800" dirty="0"/>
          </a:p>
        </p:txBody>
      </p:sp>
      <p:grpSp>
        <p:nvGrpSpPr>
          <p:cNvPr id="7" name="Group 6">
            <a:extLst>
              <a:ext uri="{FF2B5EF4-FFF2-40B4-BE49-F238E27FC236}">
                <a16:creationId xmlns:a16="http://schemas.microsoft.com/office/drawing/2014/main" id="{D6A43B2A-1DAF-0F92-A8D6-D0DC632E9C8B}"/>
              </a:ext>
            </a:extLst>
          </p:cNvPr>
          <p:cNvGrpSpPr>
            <a:grpSpLocks noChangeAspect="1"/>
          </p:cNvGrpSpPr>
          <p:nvPr/>
        </p:nvGrpSpPr>
        <p:grpSpPr>
          <a:xfrm>
            <a:off x="0" y="1539704"/>
            <a:ext cx="5021977" cy="3778592"/>
            <a:chOff x="5929084" y="83393"/>
            <a:chExt cx="5399975" cy="4063002"/>
          </a:xfrm>
        </p:grpSpPr>
        <p:pic>
          <p:nvPicPr>
            <p:cNvPr id="9" name="Picture 8" descr="Dahlgren and Whitehead (1991) model of the determinants of health | Download Scientific Diagram">
              <a:extLst>
                <a:ext uri="{FF2B5EF4-FFF2-40B4-BE49-F238E27FC236}">
                  <a16:creationId xmlns:a16="http://schemas.microsoft.com/office/drawing/2014/main" id="{888F64E9-703A-BE5D-1E73-A52BEEA3BB2D}"/>
                </a:ext>
              </a:extLst>
            </p:cNvPr>
            <p:cNvPicPr>
              <a:picLocks noChangeAspect="1"/>
            </p:cNvPicPr>
            <p:nvPr/>
          </p:nvPicPr>
          <p:blipFill>
            <a:blip r:embed="rId3"/>
            <a:srcRect l="-151" t="-4022" r="151" b="4022"/>
            <a:stretch>
              <a:fillRect/>
            </a:stretch>
          </p:blipFill>
          <p:spPr>
            <a:xfrm>
              <a:off x="5929084" y="83393"/>
              <a:ext cx="5399975" cy="3619763"/>
            </a:xfrm>
            <a:prstGeom prst="rect">
              <a:avLst/>
            </a:prstGeom>
          </p:spPr>
        </p:pic>
        <p:sp>
          <p:nvSpPr>
            <p:cNvPr id="10" name="TextBox 9">
              <a:extLst>
                <a:ext uri="{FF2B5EF4-FFF2-40B4-BE49-F238E27FC236}">
                  <a16:creationId xmlns:a16="http://schemas.microsoft.com/office/drawing/2014/main" id="{5CE4347D-F71E-D925-EFC0-AFE04DB86A85}"/>
                </a:ext>
              </a:extLst>
            </p:cNvPr>
            <p:cNvSpPr txBox="1"/>
            <p:nvPr/>
          </p:nvSpPr>
          <p:spPr>
            <a:xfrm>
              <a:off x="6096000" y="3746285"/>
              <a:ext cx="5233059" cy="400110"/>
            </a:xfrm>
            <a:prstGeom prst="rect">
              <a:avLst/>
            </a:prstGeom>
            <a:noFill/>
          </p:spPr>
          <p:txBody>
            <a:bodyPr wrap="square">
              <a:spAutoFit/>
            </a:bodyPr>
            <a:lstStyle/>
            <a:p>
              <a:pPr>
                <a:buNone/>
              </a:pPr>
              <a:r>
                <a:rPr lang="en-GB" sz="1000" dirty="0">
                  <a:effectLst/>
                </a:rPr>
                <a:t>Dahlgren, G., &amp; Whitehead, M. (1991). </a:t>
              </a:r>
              <a:r>
                <a:rPr lang="en-GB" sz="1000" i="1" dirty="0">
                  <a:effectLst/>
                </a:rPr>
                <a:t>Policies and strategies to promote social equity in health</a:t>
              </a:r>
              <a:r>
                <a:rPr lang="en-GB" sz="1000" dirty="0">
                  <a:effectLst/>
                </a:rPr>
                <a:t>. WHO Regional Office for Europe.</a:t>
              </a:r>
            </a:p>
          </p:txBody>
        </p:sp>
      </p:grpSp>
    </p:spTree>
    <p:extLst>
      <p:ext uri="{BB962C8B-B14F-4D97-AF65-F5344CB8AC3E}">
        <p14:creationId xmlns:p14="http://schemas.microsoft.com/office/powerpoint/2010/main" val="2610862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Effect transition="in" filter="fade">
                                      <p:cBhvr>
                                        <p:cTn id="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36CEA-4CA4-9B2F-1035-6D2CCA8005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6EB1D3-1909-F4EB-67F9-9C64380AB329}"/>
              </a:ext>
            </a:extLst>
          </p:cNvPr>
          <p:cNvSpPr>
            <a:spLocks noGrp="1"/>
          </p:cNvSpPr>
          <p:nvPr>
            <p:ph type="ctrTitle"/>
          </p:nvPr>
        </p:nvSpPr>
        <p:spPr>
          <a:xfrm>
            <a:off x="1493520" y="1439861"/>
            <a:ext cx="9198864" cy="3291840"/>
          </a:xfrm>
        </p:spPr>
        <p:txBody>
          <a:bodyPr>
            <a:normAutofit fontScale="90000"/>
          </a:bodyPr>
          <a:lstStyle/>
          <a:p>
            <a:r>
              <a:rPr lang="en-GB" i="1" dirty="0"/>
              <a:t>“’Wellbeing’ is a lot broader isn’t it? So you’re trying to capture a lot more aspects there. Whereas I think in a way you open the floodgates if you put ‘health’, then someone could say well why didn’t you put ‘climate’ or, you know what I mean.</a:t>
            </a:r>
            <a:r>
              <a:rPr lang="en-GB" dirty="0"/>
              <a:t>” </a:t>
            </a:r>
          </a:p>
        </p:txBody>
      </p:sp>
      <p:sp>
        <p:nvSpPr>
          <p:cNvPr id="3" name="Subtitle 2">
            <a:extLst>
              <a:ext uri="{FF2B5EF4-FFF2-40B4-BE49-F238E27FC236}">
                <a16:creationId xmlns:a16="http://schemas.microsoft.com/office/drawing/2014/main" id="{91480FAA-D640-83C0-D40F-4EB4B3246F8B}"/>
              </a:ext>
            </a:extLst>
          </p:cNvPr>
          <p:cNvSpPr>
            <a:spLocks noGrp="1"/>
          </p:cNvSpPr>
          <p:nvPr>
            <p:ph type="subTitle" idx="1"/>
          </p:nvPr>
        </p:nvSpPr>
        <p:spPr>
          <a:xfrm>
            <a:off x="1648968" y="4731701"/>
            <a:ext cx="9043416" cy="466344"/>
          </a:xfrm>
        </p:spPr>
        <p:txBody>
          <a:bodyPr/>
          <a:lstStyle/>
          <a:p>
            <a:r>
              <a:rPr lang="en-GB" dirty="0"/>
              <a:t>- SG policymaker</a:t>
            </a:r>
          </a:p>
        </p:txBody>
      </p:sp>
    </p:spTree>
    <p:extLst>
      <p:ext uri="{BB962C8B-B14F-4D97-AF65-F5344CB8AC3E}">
        <p14:creationId xmlns:p14="http://schemas.microsoft.com/office/powerpoint/2010/main" val="38885419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BC5AE-C391-B085-D4D9-170822697A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D76129-519D-D2CB-60A6-0027A9BB4A23}"/>
              </a:ext>
            </a:extLst>
          </p:cNvPr>
          <p:cNvSpPr>
            <a:spLocks noGrp="1"/>
          </p:cNvSpPr>
          <p:nvPr>
            <p:ph type="title"/>
          </p:nvPr>
        </p:nvSpPr>
        <p:spPr>
          <a:xfrm>
            <a:off x="614677" y="429275"/>
            <a:ext cx="3657603" cy="1453896"/>
          </a:xfrm>
        </p:spPr>
        <p:txBody>
          <a:bodyPr/>
          <a:lstStyle/>
          <a:p>
            <a:r>
              <a:rPr lang="en-US" dirty="0"/>
              <a:t>Why ‘Wellbeing’?</a:t>
            </a:r>
          </a:p>
        </p:txBody>
      </p:sp>
      <p:sp>
        <p:nvSpPr>
          <p:cNvPr id="4" name="Content Placeholder 3">
            <a:extLst>
              <a:ext uri="{FF2B5EF4-FFF2-40B4-BE49-F238E27FC236}">
                <a16:creationId xmlns:a16="http://schemas.microsoft.com/office/drawing/2014/main" id="{420DFEA9-61D0-C2F9-6DFC-7CE9BE3F4E71}"/>
              </a:ext>
            </a:extLst>
          </p:cNvPr>
          <p:cNvSpPr>
            <a:spLocks noGrp="1"/>
          </p:cNvSpPr>
          <p:nvPr>
            <p:ph sz="quarter" idx="14"/>
          </p:nvPr>
        </p:nvSpPr>
        <p:spPr>
          <a:xfrm>
            <a:off x="5347862" y="1539704"/>
            <a:ext cx="6399582" cy="3727456"/>
          </a:xfrm>
        </p:spPr>
        <p:txBody>
          <a:bodyPr>
            <a:normAutofit/>
          </a:bodyPr>
          <a:lstStyle/>
          <a:p>
            <a:pPr marL="0" indent="0">
              <a:buNone/>
            </a:pPr>
            <a:r>
              <a:rPr lang="en-US" sz="1800" b="1" dirty="0"/>
              <a:t>Directs attention to social &amp; economic policy determinants of health</a:t>
            </a:r>
          </a:p>
          <a:p>
            <a:pPr marL="0" indent="0">
              <a:spcBef>
                <a:spcPts val="0"/>
              </a:spcBef>
              <a:spcAft>
                <a:spcPts val="1000"/>
              </a:spcAft>
              <a:buNone/>
            </a:pPr>
            <a:endParaRPr lang="en-US" sz="1800" dirty="0"/>
          </a:p>
          <a:p>
            <a:pPr marL="0" indent="0">
              <a:buNone/>
            </a:pPr>
            <a:r>
              <a:rPr lang="en-US" sz="1800" b="1" dirty="0"/>
              <a:t>Concerned with physical, mental, emotional, social</a:t>
            </a:r>
          </a:p>
          <a:p>
            <a:pPr marL="0" indent="0">
              <a:buNone/>
            </a:pPr>
            <a:endParaRPr lang="en-US" sz="1800" b="1" dirty="0"/>
          </a:p>
          <a:p>
            <a:pPr marL="0" indent="0">
              <a:buNone/>
            </a:pPr>
            <a:r>
              <a:rPr lang="en-US" sz="1800" b="1" dirty="0"/>
              <a:t>Potential common cause</a:t>
            </a:r>
          </a:p>
          <a:p>
            <a:pPr marL="0" indent="0">
              <a:buNone/>
            </a:pPr>
            <a:endParaRPr lang="en-US" sz="1800" b="1" dirty="0"/>
          </a:p>
          <a:p>
            <a:pPr marL="0" indent="0">
              <a:buNone/>
            </a:pPr>
            <a:r>
              <a:rPr lang="en-US" sz="1800" b="1" dirty="0"/>
              <a:t>‘Wellbeing Economy’</a:t>
            </a:r>
          </a:p>
          <a:p>
            <a:pPr marL="0" indent="0">
              <a:spcBef>
                <a:spcPts val="0"/>
              </a:spcBef>
              <a:spcAft>
                <a:spcPts val="1000"/>
              </a:spcAft>
              <a:buNone/>
            </a:pPr>
            <a:endParaRPr lang="en-US" sz="1800" dirty="0"/>
          </a:p>
        </p:txBody>
      </p:sp>
      <p:grpSp>
        <p:nvGrpSpPr>
          <p:cNvPr id="7" name="Group 6">
            <a:extLst>
              <a:ext uri="{FF2B5EF4-FFF2-40B4-BE49-F238E27FC236}">
                <a16:creationId xmlns:a16="http://schemas.microsoft.com/office/drawing/2014/main" id="{088ABCAE-E1ED-4AB1-344B-A4FAC055AAAE}"/>
              </a:ext>
            </a:extLst>
          </p:cNvPr>
          <p:cNvGrpSpPr>
            <a:grpSpLocks noChangeAspect="1"/>
          </p:cNvGrpSpPr>
          <p:nvPr/>
        </p:nvGrpSpPr>
        <p:grpSpPr>
          <a:xfrm>
            <a:off x="0" y="1539704"/>
            <a:ext cx="5021977" cy="3778592"/>
            <a:chOff x="5929084" y="83393"/>
            <a:chExt cx="5399975" cy="4063002"/>
          </a:xfrm>
        </p:grpSpPr>
        <p:pic>
          <p:nvPicPr>
            <p:cNvPr id="9" name="Picture 8" descr="Dahlgren and Whitehead (1991) model of the determinants of health | Download Scientific Diagram">
              <a:extLst>
                <a:ext uri="{FF2B5EF4-FFF2-40B4-BE49-F238E27FC236}">
                  <a16:creationId xmlns:a16="http://schemas.microsoft.com/office/drawing/2014/main" id="{40245F03-1650-CF24-5135-003A45FD2D22}"/>
                </a:ext>
              </a:extLst>
            </p:cNvPr>
            <p:cNvPicPr>
              <a:picLocks noChangeAspect="1"/>
            </p:cNvPicPr>
            <p:nvPr/>
          </p:nvPicPr>
          <p:blipFill>
            <a:blip r:embed="rId3"/>
            <a:srcRect l="-151" t="-4022" r="151" b="4022"/>
            <a:stretch>
              <a:fillRect/>
            </a:stretch>
          </p:blipFill>
          <p:spPr>
            <a:xfrm>
              <a:off x="5929084" y="83393"/>
              <a:ext cx="5399975" cy="3619763"/>
            </a:xfrm>
            <a:prstGeom prst="rect">
              <a:avLst/>
            </a:prstGeom>
          </p:spPr>
        </p:pic>
        <p:sp>
          <p:nvSpPr>
            <p:cNvPr id="10" name="TextBox 9">
              <a:extLst>
                <a:ext uri="{FF2B5EF4-FFF2-40B4-BE49-F238E27FC236}">
                  <a16:creationId xmlns:a16="http://schemas.microsoft.com/office/drawing/2014/main" id="{7C0901A4-4393-36CD-EA1C-56319B0334B7}"/>
                </a:ext>
              </a:extLst>
            </p:cNvPr>
            <p:cNvSpPr txBox="1"/>
            <p:nvPr/>
          </p:nvSpPr>
          <p:spPr>
            <a:xfrm>
              <a:off x="6096000" y="3746285"/>
              <a:ext cx="5233059" cy="400110"/>
            </a:xfrm>
            <a:prstGeom prst="rect">
              <a:avLst/>
            </a:prstGeom>
            <a:noFill/>
          </p:spPr>
          <p:txBody>
            <a:bodyPr wrap="square">
              <a:spAutoFit/>
            </a:bodyPr>
            <a:lstStyle/>
            <a:p>
              <a:pPr>
                <a:buNone/>
              </a:pPr>
              <a:r>
                <a:rPr lang="en-GB" sz="1000" dirty="0">
                  <a:effectLst/>
                </a:rPr>
                <a:t>Dahlgren, G., &amp; Whitehead, M. (1991). </a:t>
              </a:r>
              <a:r>
                <a:rPr lang="en-GB" sz="1000" i="1" dirty="0">
                  <a:effectLst/>
                </a:rPr>
                <a:t>Policies and strategies to promote social equity in health</a:t>
              </a:r>
              <a:r>
                <a:rPr lang="en-GB" sz="1000" dirty="0">
                  <a:effectLst/>
                </a:rPr>
                <a:t>. WHO Regional Office for Europe.</a:t>
              </a:r>
            </a:p>
          </p:txBody>
        </p:sp>
      </p:grpSp>
    </p:spTree>
    <p:extLst>
      <p:ext uri="{BB962C8B-B14F-4D97-AF65-F5344CB8AC3E}">
        <p14:creationId xmlns:p14="http://schemas.microsoft.com/office/powerpoint/2010/main" val="1769712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6" end="6"/>
                                            </p:txEl>
                                          </p:spTgt>
                                        </p:tgtEl>
                                        <p:attrNameLst>
                                          <p:attrName>style.visibility</p:attrName>
                                        </p:attrNameLst>
                                      </p:cBhvr>
                                      <p:to>
                                        <p:strVal val="visible"/>
                                      </p:to>
                                    </p:set>
                                    <p:animEffect transition="in" filter="fade">
                                      <p:cBhvr>
                                        <p:cTn id="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F89F4-8B71-4BF9-15E4-2835CE2EED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5C59BE-7D20-D8D5-DE8B-085770184B5C}"/>
              </a:ext>
            </a:extLst>
          </p:cNvPr>
          <p:cNvSpPr>
            <a:spLocks noGrp="1"/>
          </p:cNvSpPr>
          <p:nvPr>
            <p:ph type="title"/>
          </p:nvPr>
        </p:nvSpPr>
        <p:spPr>
          <a:xfrm>
            <a:off x="8408342" y="429275"/>
            <a:ext cx="3657603" cy="872760"/>
          </a:xfrm>
        </p:spPr>
        <p:txBody>
          <a:bodyPr>
            <a:normAutofit fontScale="90000"/>
          </a:bodyPr>
          <a:lstStyle/>
          <a:p>
            <a:pPr algn="r"/>
            <a:r>
              <a:rPr lang="en-US" dirty="0"/>
              <a:t>Or perhaps ‘Healthcare’?</a:t>
            </a:r>
          </a:p>
        </p:txBody>
      </p:sp>
      <p:pic>
        <p:nvPicPr>
          <p:cNvPr id="5" name="Picture 4" descr="Amazon.com: Blue tree publishing, Organ of the human body (12 x 17 inch, small) : Home &amp; Kitchen">
            <a:extLst>
              <a:ext uri="{FF2B5EF4-FFF2-40B4-BE49-F238E27FC236}">
                <a16:creationId xmlns:a16="http://schemas.microsoft.com/office/drawing/2014/main" id="{51DD5365-5315-CAFA-7D9A-0C604CF50E89}"/>
              </a:ext>
            </a:extLst>
          </p:cNvPr>
          <p:cNvPicPr>
            <a:picLocks noChangeAspect="1"/>
          </p:cNvPicPr>
          <p:nvPr/>
        </p:nvPicPr>
        <p:blipFill>
          <a:blip r:embed="rId3"/>
          <a:srcRect b="24101"/>
          <a:stretch>
            <a:fillRect/>
          </a:stretch>
        </p:blipFill>
        <p:spPr>
          <a:xfrm>
            <a:off x="705165" y="1601482"/>
            <a:ext cx="3476625" cy="3954483"/>
          </a:xfrm>
          <a:prstGeom prst="rect">
            <a:avLst/>
          </a:prstGeom>
        </p:spPr>
      </p:pic>
      <p:sp>
        <p:nvSpPr>
          <p:cNvPr id="3" name="Title 1">
            <a:extLst>
              <a:ext uri="{FF2B5EF4-FFF2-40B4-BE49-F238E27FC236}">
                <a16:creationId xmlns:a16="http://schemas.microsoft.com/office/drawing/2014/main" id="{985692A8-DFD1-E3EF-F277-383E60C49F97}"/>
              </a:ext>
            </a:extLst>
          </p:cNvPr>
          <p:cNvSpPr txBox="1">
            <a:spLocks/>
          </p:cNvSpPr>
          <p:nvPr/>
        </p:nvSpPr>
        <p:spPr>
          <a:xfrm>
            <a:off x="614677" y="429275"/>
            <a:ext cx="3657603" cy="64461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r>
              <a:rPr lang="en-US"/>
              <a:t>Why ‘Care’?</a:t>
            </a:r>
            <a:endParaRPr lang="en-US" dirty="0"/>
          </a:p>
        </p:txBody>
      </p:sp>
      <p:pic>
        <p:nvPicPr>
          <p:cNvPr id="4" name="Picture 3" descr="Why are caring roles often under-valued? A discussion in relation to feminist perspectives (1/3) - Everyday Society - The British Sociological Association">
            <a:extLst>
              <a:ext uri="{FF2B5EF4-FFF2-40B4-BE49-F238E27FC236}">
                <a16:creationId xmlns:a16="http://schemas.microsoft.com/office/drawing/2014/main" id="{C5BAECE6-3755-6E8C-023B-8D7CD30AD110}"/>
              </a:ext>
            </a:extLst>
          </p:cNvPr>
          <p:cNvPicPr>
            <a:picLocks noChangeAspect="1"/>
          </p:cNvPicPr>
          <p:nvPr/>
        </p:nvPicPr>
        <p:blipFill>
          <a:blip r:embed="rId4"/>
          <a:stretch>
            <a:fillRect/>
          </a:stretch>
        </p:blipFill>
        <p:spPr>
          <a:xfrm>
            <a:off x="254501" y="1768553"/>
            <a:ext cx="3620340" cy="3620340"/>
          </a:xfrm>
          <a:prstGeom prst="rect">
            <a:avLst/>
          </a:prstGeom>
        </p:spPr>
      </p:pic>
      <p:sp>
        <p:nvSpPr>
          <p:cNvPr id="6" name="Content Placeholder 3">
            <a:extLst>
              <a:ext uri="{FF2B5EF4-FFF2-40B4-BE49-F238E27FC236}">
                <a16:creationId xmlns:a16="http://schemas.microsoft.com/office/drawing/2014/main" id="{00E36869-6874-FD8D-ABDB-8DB81BF2FE7F}"/>
              </a:ext>
            </a:extLst>
          </p:cNvPr>
          <p:cNvSpPr>
            <a:spLocks noGrp="1"/>
          </p:cNvSpPr>
          <p:nvPr>
            <p:ph sz="quarter" idx="14"/>
          </p:nvPr>
        </p:nvSpPr>
        <p:spPr>
          <a:xfrm>
            <a:off x="4272280" y="1565272"/>
            <a:ext cx="4030054" cy="3727456"/>
          </a:xfrm>
        </p:spPr>
        <p:txBody>
          <a:bodyPr>
            <a:normAutofit/>
          </a:bodyPr>
          <a:lstStyle/>
          <a:p>
            <a:pPr marL="0" indent="0" algn="ctr">
              <a:buNone/>
            </a:pPr>
            <a:r>
              <a:rPr lang="en-US" sz="1800" b="1" dirty="0"/>
              <a:t>Person-</a:t>
            </a:r>
            <a:r>
              <a:rPr lang="en-US" sz="1800" b="1" dirty="0" err="1"/>
              <a:t>centred</a:t>
            </a:r>
            <a:endParaRPr lang="en-US" sz="1800" b="1" dirty="0"/>
          </a:p>
          <a:p>
            <a:pPr marL="0" indent="0" algn="ctr">
              <a:spcBef>
                <a:spcPts val="0"/>
              </a:spcBef>
              <a:spcAft>
                <a:spcPts val="1000"/>
              </a:spcAft>
              <a:buNone/>
            </a:pPr>
            <a:endParaRPr lang="en-US" sz="1800" dirty="0"/>
          </a:p>
          <a:p>
            <a:pPr marL="0" indent="0" algn="ctr">
              <a:buNone/>
            </a:pPr>
            <a:r>
              <a:rPr lang="en-US" sz="1800" b="1" dirty="0"/>
              <a:t>Today-focused</a:t>
            </a:r>
          </a:p>
          <a:p>
            <a:pPr marL="0" indent="0" algn="ctr">
              <a:buNone/>
            </a:pPr>
            <a:endParaRPr lang="en-US" sz="1800" b="1" dirty="0"/>
          </a:p>
          <a:p>
            <a:pPr marL="0" indent="0" algn="ctr">
              <a:buNone/>
            </a:pPr>
            <a:r>
              <a:rPr lang="en-US" sz="1800" b="1" dirty="0"/>
              <a:t>Is ‘healthcare’ and ‘social care’ a helpful conceptual division?</a:t>
            </a:r>
          </a:p>
          <a:p>
            <a:pPr marL="0" indent="0" algn="ctr">
              <a:buNone/>
            </a:pPr>
            <a:endParaRPr lang="en-US" sz="1800" b="1" dirty="0"/>
          </a:p>
          <a:p>
            <a:pPr marL="0" indent="0" algn="ctr">
              <a:buNone/>
            </a:pPr>
            <a:r>
              <a:rPr lang="en-US" sz="1800" b="1" dirty="0"/>
              <a:t>Is ‘care’ too broad?</a:t>
            </a:r>
          </a:p>
          <a:p>
            <a:pPr marL="0" indent="0">
              <a:spcBef>
                <a:spcPts val="0"/>
              </a:spcBef>
              <a:spcAft>
                <a:spcPts val="1000"/>
              </a:spcAft>
              <a:buNone/>
            </a:pPr>
            <a:endParaRPr lang="en-US" sz="1800" dirty="0"/>
          </a:p>
        </p:txBody>
      </p:sp>
    </p:spTree>
    <p:extLst>
      <p:ext uri="{BB962C8B-B14F-4D97-AF65-F5344CB8AC3E}">
        <p14:creationId xmlns:p14="http://schemas.microsoft.com/office/powerpoint/2010/main" val="4060925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6.25E-7 7.40741E-7 L 0.64037 -0.00093 " pathEditMode="relative" rAng="0" ptsTypes="AA">
                                      <p:cBhvr>
                                        <p:cTn id="6" dur="1500" fill="hold"/>
                                        <p:tgtEl>
                                          <p:spTgt spid="5"/>
                                        </p:tgtEl>
                                        <p:attrNameLst>
                                          <p:attrName>ppt_x</p:attrName>
                                          <p:attrName>ppt_y</p:attrName>
                                        </p:attrNameLst>
                                      </p:cBhvr>
                                      <p:rCtr x="32018" y="-46"/>
                                    </p:animMotion>
                                  </p:childTnLst>
                                </p:cTn>
                              </p:par>
                              <p:par>
                                <p:cTn id="7" presetID="2" presetClass="entr" presetSubtype="2"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 calcmode="lin" valueType="num">
                                      <p:cBhvr additive="base">
                                        <p:cTn id="9" dur="1500" fill="hold"/>
                                        <p:tgtEl>
                                          <p:spTgt spid="2"/>
                                        </p:tgtEl>
                                        <p:attrNameLst>
                                          <p:attrName>ppt_x</p:attrName>
                                        </p:attrNameLst>
                                      </p:cBhvr>
                                      <p:tavLst>
                                        <p:tav tm="0">
                                          <p:val>
                                            <p:strVal val="1+#ppt_w/2"/>
                                          </p:val>
                                        </p:tav>
                                        <p:tav tm="100000">
                                          <p:val>
                                            <p:strVal val="#ppt_x"/>
                                          </p:val>
                                        </p:tav>
                                      </p:tavLst>
                                    </p:anim>
                                    <p:anim calcmode="lin" valueType="num">
                                      <p:cBhvr additive="base">
                                        <p:cTn id="10" dur="1500" fill="hold"/>
                                        <p:tgtEl>
                                          <p:spTgt spid="2"/>
                                        </p:tgtEl>
                                        <p:attrNameLst>
                                          <p:attrName>ppt_y</p:attrName>
                                        </p:attrNameLst>
                                      </p:cBhvr>
                                      <p:tavLst>
                                        <p:tav tm="0">
                                          <p:val>
                                            <p:strVal val="#ppt_y"/>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500" fill="hold"/>
                                        <p:tgtEl>
                                          <p:spTgt spid="4"/>
                                        </p:tgtEl>
                                        <p:attrNameLst>
                                          <p:attrName>ppt_x</p:attrName>
                                        </p:attrNameLst>
                                      </p:cBhvr>
                                      <p:tavLst>
                                        <p:tav tm="0">
                                          <p:val>
                                            <p:strVal val="#ppt_x"/>
                                          </p:val>
                                        </p:tav>
                                        <p:tav tm="100000">
                                          <p:val>
                                            <p:strVal val="#ppt_x"/>
                                          </p:val>
                                        </p:tav>
                                      </p:tavLst>
                                    </p:anim>
                                    <p:anim calcmode="lin" valueType="num">
                                      <p:cBhvr additive="base">
                                        <p:cTn id="14" dur="1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500"/>
                                        <p:tgtEl>
                                          <p:spTgt spid="6">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6">
                                            <p:txEl>
                                              <p:pRg st="2" end="2"/>
                                            </p:txEl>
                                          </p:spTgt>
                                        </p:tgtEl>
                                        <p:attrNameLst>
                                          <p:attrName>style.visibility</p:attrName>
                                        </p:attrNameLst>
                                      </p:cBhvr>
                                      <p:to>
                                        <p:strVal val="visible"/>
                                      </p:to>
                                    </p:set>
                                    <p:animEffect transition="in" filter="fade">
                                      <p:cBhvr>
                                        <p:cTn id="24" dur="500"/>
                                        <p:tgtEl>
                                          <p:spTgt spid="6">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6">
                                            <p:txEl>
                                              <p:pRg st="4" end="4"/>
                                            </p:txEl>
                                          </p:spTgt>
                                        </p:tgtEl>
                                        <p:attrNameLst>
                                          <p:attrName>style.visibility</p:attrName>
                                        </p:attrNameLst>
                                      </p:cBhvr>
                                      <p:to>
                                        <p:strVal val="visible"/>
                                      </p:to>
                                    </p:set>
                                    <p:animEffect transition="in" filter="fade">
                                      <p:cBhvr>
                                        <p:cTn id="29" dur="500"/>
                                        <p:tgtEl>
                                          <p:spTgt spid="6">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6">
                                            <p:txEl>
                                              <p:pRg st="6" end="6"/>
                                            </p:txEl>
                                          </p:spTgt>
                                        </p:tgtEl>
                                        <p:attrNameLst>
                                          <p:attrName>style.visibility</p:attrName>
                                        </p:attrNameLst>
                                      </p:cBhvr>
                                      <p:to>
                                        <p:strVal val="visible"/>
                                      </p:to>
                                    </p:set>
                                    <p:animEffect transition="in" filter="fade">
                                      <p:cBhvr>
                                        <p:cTn id="34"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00EA0-BFEC-6AA7-78A9-0A94617CE7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080820-4712-EF1E-A0AC-B55CA0F7461C}"/>
              </a:ext>
            </a:extLst>
          </p:cNvPr>
          <p:cNvSpPr>
            <a:spLocks noGrp="1"/>
          </p:cNvSpPr>
          <p:nvPr>
            <p:ph type="ctrTitle"/>
          </p:nvPr>
        </p:nvSpPr>
        <p:spPr>
          <a:xfrm>
            <a:off x="274320" y="1801368"/>
            <a:ext cx="7772400" cy="4572000"/>
          </a:xfrm>
        </p:spPr>
        <p:txBody>
          <a:bodyPr/>
          <a:lstStyle/>
          <a:p>
            <a:r>
              <a:rPr lang="en-US" dirty="0"/>
              <a:t>What can </a:t>
            </a:r>
            <a:r>
              <a:rPr lang="en-US" i="1" dirty="0"/>
              <a:t>we do</a:t>
            </a:r>
            <a:r>
              <a:rPr lang="en-US" dirty="0"/>
              <a:t> about ‘Downstream Drift’?</a:t>
            </a:r>
          </a:p>
        </p:txBody>
      </p:sp>
      <p:sp>
        <p:nvSpPr>
          <p:cNvPr id="3" name="Subtitle 2">
            <a:extLst>
              <a:ext uri="{FF2B5EF4-FFF2-40B4-BE49-F238E27FC236}">
                <a16:creationId xmlns:a16="http://schemas.microsoft.com/office/drawing/2014/main" id="{4B000308-0CDD-3A18-37BE-D571EDF8696C}"/>
              </a:ext>
            </a:extLst>
          </p:cNvPr>
          <p:cNvSpPr>
            <a:spLocks noGrp="1"/>
          </p:cNvSpPr>
          <p:nvPr>
            <p:ph type="subTitle" idx="1"/>
          </p:nvPr>
        </p:nvSpPr>
        <p:spPr>
          <a:xfrm>
            <a:off x="265176" y="484632"/>
            <a:ext cx="7772400" cy="594360"/>
          </a:xfrm>
        </p:spPr>
        <p:txBody>
          <a:bodyPr/>
          <a:lstStyle/>
          <a:p>
            <a:r>
              <a:rPr lang="en-US" dirty="0"/>
              <a:t>5b.</a:t>
            </a:r>
          </a:p>
        </p:txBody>
      </p:sp>
    </p:spTree>
    <p:extLst>
      <p:ext uri="{BB962C8B-B14F-4D97-AF65-F5344CB8AC3E}">
        <p14:creationId xmlns:p14="http://schemas.microsoft.com/office/powerpoint/2010/main" val="20425352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F5C78-7415-8D28-387D-BDB1CF5988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C2D671-022E-DF82-F8C4-01468F1676BB}"/>
              </a:ext>
            </a:extLst>
          </p:cNvPr>
          <p:cNvSpPr>
            <a:spLocks noGrp="1"/>
          </p:cNvSpPr>
          <p:nvPr>
            <p:ph type="ctrTitle"/>
          </p:nvPr>
        </p:nvSpPr>
        <p:spPr>
          <a:xfrm>
            <a:off x="643730" y="502920"/>
            <a:ext cx="10543032" cy="1469206"/>
          </a:xfrm>
        </p:spPr>
        <p:txBody>
          <a:bodyPr>
            <a:noAutofit/>
          </a:bodyPr>
          <a:lstStyle/>
          <a:p>
            <a:r>
              <a:rPr lang="en-US" sz="8800" dirty="0"/>
              <a:t>6. Discussion</a:t>
            </a:r>
          </a:p>
        </p:txBody>
      </p:sp>
      <p:sp>
        <p:nvSpPr>
          <p:cNvPr id="3" name="Subtitle 2">
            <a:extLst>
              <a:ext uri="{FF2B5EF4-FFF2-40B4-BE49-F238E27FC236}">
                <a16:creationId xmlns:a16="http://schemas.microsoft.com/office/drawing/2014/main" id="{43FC3E40-EF04-83F0-46AF-10EAA50DA28F}"/>
              </a:ext>
            </a:extLst>
          </p:cNvPr>
          <p:cNvSpPr>
            <a:spLocks noGrp="1"/>
          </p:cNvSpPr>
          <p:nvPr>
            <p:ph type="subTitle" idx="1"/>
          </p:nvPr>
        </p:nvSpPr>
        <p:spPr>
          <a:xfrm>
            <a:off x="1956391" y="2322999"/>
            <a:ext cx="8357190" cy="4173493"/>
          </a:xfrm>
        </p:spPr>
        <p:txBody>
          <a:bodyPr>
            <a:normAutofit fontScale="92500"/>
          </a:bodyPr>
          <a:lstStyle/>
          <a:p>
            <a:r>
              <a:rPr lang="en-US" dirty="0"/>
              <a:t>What wriggle-room exists in your part of the system?</a:t>
            </a:r>
          </a:p>
          <a:p>
            <a:r>
              <a:rPr lang="en-US" dirty="0"/>
              <a:t>How can we avoid Downstream Drift?</a:t>
            </a:r>
          </a:p>
          <a:p>
            <a:r>
              <a:rPr lang="en-US" dirty="0"/>
              <a:t>How do you feel about splitting ‘health’ into </a:t>
            </a:r>
            <a:r>
              <a:rPr lang="en-US" i="1" dirty="0"/>
              <a:t>(health)care </a:t>
            </a:r>
            <a:r>
              <a:rPr lang="en-US" dirty="0"/>
              <a:t>and</a:t>
            </a:r>
            <a:r>
              <a:rPr lang="en-US" i="1" dirty="0"/>
              <a:t> wellbeing</a:t>
            </a:r>
            <a:r>
              <a:rPr lang="en-US" dirty="0"/>
              <a:t>?</a:t>
            </a:r>
          </a:p>
          <a:p>
            <a:endParaRPr lang="en-US" dirty="0"/>
          </a:p>
          <a:p>
            <a:r>
              <a:rPr lang="en-US" dirty="0"/>
              <a:t>What questions do you have?</a:t>
            </a:r>
          </a:p>
          <a:p>
            <a:r>
              <a:rPr lang="en-US" dirty="0"/>
              <a:t>What ideas do you have?</a:t>
            </a:r>
          </a:p>
          <a:p>
            <a:endParaRPr lang="en-US" dirty="0"/>
          </a:p>
        </p:txBody>
      </p:sp>
    </p:spTree>
    <p:extLst>
      <p:ext uri="{BB962C8B-B14F-4D97-AF65-F5344CB8AC3E}">
        <p14:creationId xmlns:p14="http://schemas.microsoft.com/office/powerpoint/2010/main" val="387191029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2F8EAF-D9DE-9FD3-ED83-7032E7D7FC06}"/>
              </a:ext>
            </a:extLst>
          </p:cNvPr>
          <p:cNvSpPr>
            <a:spLocks noGrp="1"/>
          </p:cNvSpPr>
          <p:nvPr>
            <p:ph type="title"/>
          </p:nvPr>
        </p:nvSpPr>
        <p:spPr>
          <a:xfrm>
            <a:off x="614676" y="1847088"/>
            <a:ext cx="7342307" cy="1133856"/>
          </a:xfrm>
        </p:spPr>
        <p:txBody>
          <a:bodyPr/>
          <a:lstStyle/>
          <a:p>
            <a:r>
              <a:rPr lang="en-US" dirty="0"/>
              <a:t>Thanks very much! </a:t>
            </a:r>
          </a:p>
        </p:txBody>
      </p:sp>
      <p:sp>
        <p:nvSpPr>
          <p:cNvPr id="5" name="Content Placeholder 4">
            <a:extLst>
              <a:ext uri="{FF2B5EF4-FFF2-40B4-BE49-F238E27FC236}">
                <a16:creationId xmlns:a16="http://schemas.microsoft.com/office/drawing/2014/main" id="{0EA6679F-0290-515C-BB0F-947C10AC81E4}"/>
              </a:ext>
            </a:extLst>
          </p:cNvPr>
          <p:cNvSpPr>
            <a:spLocks noGrp="1"/>
          </p:cNvSpPr>
          <p:nvPr>
            <p:ph sz="quarter" idx="13"/>
          </p:nvPr>
        </p:nvSpPr>
        <p:spPr>
          <a:xfrm>
            <a:off x="612775" y="3594099"/>
            <a:ext cx="10890374" cy="3140333"/>
          </a:xfrm>
        </p:spPr>
        <p:txBody>
          <a:bodyPr>
            <a:normAutofit/>
          </a:bodyPr>
          <a:lstStyle/>
          <a:p>
            <a:pPr marL="342900" indent="-342900">
              <a:buFont typeface="Arial" panose="020B0604020202020204" pitchFamily="34" charset="0"/>
              <a:buChar char="•"/>
            </a:pPr>
            <a:r>
              <a:rPr lang="en-GB" dirty="0"/>
              <a:t>Brown, A. (2025). Reframing health inequality? The rise, rise and fall of three competing policy frames. </a:t>
            </a:r>
            <a:r>
              <a:rPr lang="en-GB" i="1" dirty="0"/>
              <a:t>Journal of Public Health</a:t>
            </a:r>
            <a:r>
              <a:rPr lang="en-GB" dirty="0"/>
              <a:t>, </a:t>
            </a:r>
            <a:r>
              <a:rPr lang="en-GB" i="1" dirty="0"/>
              <a:t>48</a:t>
            </a:r>
            <a:r>
              <a:rPr lang="en-GB" dirty="0"/>
              <a:t>(1), fdaf141. </a:t>
            </a:r>
          </a:p>
          <a:p>
            <a:pPr marL="342900" indent="-342900">
              <a:buFont typeface="Arial" panose="020B0604020202020204" pitchFamily="34" charset="0"/>
              <a:buChar char="•"/>
            </a:pPr>
            <a:r>
              <a:rPr lang="en-GB" dirty="0"/>
              <a:t>Brown, A. (2026). Framing health inequalities to tell political stories: Devolution makes the difference. </a:t>
            </a:r>
            <a:r>
              <a:rPr lang="en-GB" i="1" dirty="0"/>
              <a:t>Journal of Critical Public Health</a:t>
            </a:r>
            <a:r>
              <a:rPr lang="en-GB" dirty="0"/>
              <a:t>. </a:t>
            </a:r>
          </a:p>
          <a:p>
            <a:pPr marL="342900" indent="-342900">
              <a:buFont typeface="Arial" panose="020B0604020202020204" pitchFamily="34" charset="0"/>
              <a:buChar char="•"/>
            </a:pPr>
            <a:r>
              <a:rPr lang="en-US" dirty="0"/>
              <a:t>Brown, A. (2026). Searching for the social model of health in policy: Health in All Policies, or Wellbeing? </a:t>
            </a:r>
            <a:r>
              <a:rPr lang="en-US" i="1" dirty="0"/>
              <a:t>Journal of Social Policy </a:t>
            </a:r>
            <a:r>
              <a:rPr lang="en-US" dirty="0"/>
              <a:t>[accepted, to be published imminently]</a:t>
            </a:r>
          </a:p>
        </p:txBody>
      </p:sp>
    </p:spTree>
    <p:extLst>
      <p:ext uri="{BB962C8B-B14F-4D97-AF65-F5344CB8AC3E}">
        <p14:creationId xmlns:p14="http://schemas.microsoft.com/office/powerpoint/2010/main" val="26510584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FCD11-F7FC-B4D4-D867-6652DFCA394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DD2E1ED-9CEF-FF67-00FB-189CFD645895}"/>
              </a:ext>
            </a:extLst>
          </p:cNvPr>
          <p:cNvSpPr>
            <a:spLocks noGrp="1"/>
          </p:cNvSpPr>
          <p:nvPr>
            <p:ph type="title"/>
          </p:nvPr>
        </p:nvSpPr>
        <p:spPr>
          <a:xfrm>
            <a:off x="614676" y="1847088"/>
            <a:ext cx="7342307" cy="1133856"/>
          </a:xfrm>
        </p:spPr>
        <p:txBody>
          <a:bodyPr/>
          <a:lstStyle/>
          <a:p>
            <a:r>
              <a:rPr lang="en-US" dirty="0"/>
              <a:t>Thanks very much! </a:t>
            </a:r>
          </a:p>
        </p:txBody>
      </p:sp>
      <p:sp>
        <p:nvSpPr>
          <p:cNvPr id="5" name="Content Placeholder 4">
            <a:extLst>
              <a:ext uri="{FF2B5EF4-FFF2-40B4-BE49-F238E27FC236}">
                <a16:creationId xmlns:a16="http://schemas.microsoft.com/office/drawing/2014/main" id="{21935C04-C5F6-4F24-4E2F-4C7AA565DDCA}"/>
              </a:ext>
            </a:extLst>
          </p:cNvPr>
          <p:cNvSpPr>
            <a:spLocks noGrp="1"/>
          </p:cNvSpPr>
          <p:nvPr>
            <p:ph sz="quarter" idx="13"/>
          </p:nvPr>
        </p:nvSpPr>
        <p:spPr>
          <a:xfrm>
            <a:off x="612775" y="3594099"/>
            <a:ext cx="10890374" cy="3140333"/>
          </a:xfrm>
        </p:spPr>
        <p:txBody>
          <a:bodyPr>
            <a:normAutofit/>
          </a:bodyPr>
          <a:lstStyle/>
          <a:p>
            <a:r>
              <a:rPr lang="en-US" i="1" dirty="0"/>
              <a:t>Downstream Drift: How ‘health’ hinders preventive policy</a:t>
            </a:r>
            <a:r>
              <a:rPr lang="en-US" dirty="0"/>
              <a:t> will be published by Policy Press in November 2027.  </a:t>
            </a:r>
          </a:p>
          <a:p>
            <a:endParaRPr lang="en-US" dirty="0"/>
          </a:p>
          <a:p>
            <a:r>
              <a:rPr lang="en-US" dirty="0"/>
              <a:t>Please e-mail me for further chat or feedback, a cheap paperback, or a free PDF!</a:t>
            </a:r>
          </a:p>
          <a:p>
            <a:endParaRPr lang="en-US" dirty="0">
              <a:hlinkClick r:id="rId3"/>
            </a:endParaRPr>
          </a:p>
          <a:p>
            <a:r>
              <a:rPr lang="en-US" dirty="0">
                <a:hlinkClick r:id="rId3"/>
              </a:rPr>
              <a:t>alistair.brown@strath.ac.uk</a:t>
            </a:r>
            <a:endParaRPr lang="en-US" dirty="0"/>
          </a:p>
        </p:txBody>
      </p:sp>
    </p:spTree>
    <p:extLst>
      <p:ext uri="{BB962C8B-B14F-4D97-AF65-F5344CB8AC3E}">
        <p14:creationId xmlns:p14="http://schemas.microsoft.com/office/powerpoint/2010/main" val="1666691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133A0-1764-3DC0-A9D7-7733B04AFC75}"/>
              </a:ext>
            </a:extLst>
          </p:cNvPr>
          <p:cNvSpPr>
            <a:spLocks noGrp="1"/>
          </p:cNvSpPr>
          <p:nvPr>
            <p:ph type="ctrTitle"/>
          </p:nvPr>
        </p:nvSpPr>
        <p:spPr>
          <a:xfrm>
            <a:off x="1499616" y="1344168"/>
            <a:ext cx="9198864" cy="3291840"/>
          </a:xfrm>
        </p:spPr>
        <p:txBody>
          <a:bodyPr>
            <a:normAutofit/>
          </a:bodyPr>
          <a:lstStyle/>
          <a:p>
            <a:r>
              <a:rPr lang="en-US" sz="3200" dirty="0"/>
              <a:t>“</a:t>
            </a:r>
            <a:r>
              <a:rPr lang="en-GB" sz="3200" i="1" dirty="0"/>
              <a:t>The whole nature of this is that </a:t>
            </a:r>
            <a:r>
              <a:rPr lang="en-GB" sz="3200" b="1" i="1" dirty="0"/>
              <a:t>the health service has really got to change </a:t>
            </a:r>
            <a:r>
              <a:rPr lang="en-GB" sz="3200" i="1" dirty="0"/>
              <a:t>in its next 60 years from being the curative service—where it’s done so much good—</a:t>
            </a:r>
            <a:r>
              <a:rPr lang="en-GB" sz="3200" b="1" i="1" dirty="0"/>
              <a:t>to being also a preventative service</a:t>
            </a:r>
            <a:r>
              <a:rPr lang="en-GB" sz="3200" i="1" dirty="0"/>
              <a:t>.”</a:t>
            </a:r>
            <a:endParaRPr lang="en-US" sz="3200" dirty="0"/>
          </a:p>
        </p:txBody>
      </p:sp>
      <p:sp>
        <p:nvSpPr>
          <p:cNvPr id="3" name="Subtitle 2">
            <a:extLst>
              <a:ext uri="{FF2B5EF4-FFF2-40B4-BE49-F238E27FC236}">
                <a16:creationId xmlns:a16="http://schemas.microsoft.com/office/drawing/2014/main" id="{8DC6822A-D1D9-EA6C-D8F4-6F6AB9565D17}"/>
              </a:ext>
            </a:extLst>
          </p:cNvPr>
          <p:cNvSpPr>
            <a:spLocks noGrp="1"/>
          </p:cNvSpPr>
          <p:nvPr>
            <p:ph type="subTitle" idx="1"/>
          </p:nvPr>
        </p:nvSpPr>
        <p:spPr>
          <a:xfrm>
            <a:off x="1648968" y="4636008"/>
            <a:ext cx="9043416" cy="466344"/>
          </a:xfrm>
        </p:spPr>
        <p:txBody>
          <a:bodyPr/>
          <a:lstStyle/>
          <a:p>
            <a:r>
              <a:rPr lang="en-US" dirty="0"/>
              <a:t>– Prime Minister Gordon Brown, 2008</a:t>
            </a:r>
          </a:p>
        </p:txBody>
      </p:sp>
    </p:spTree>
    <p:extLst>
      <p:ext uri="{BB962C8B-B14F-4D97-AF65-F5344CB8AC3E}">
        <p14:creationId xmlns:p14="http://schemas.microsoft.com/office/powerpoint/2010/main" val="14710353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1C1A2-409C-5316-EF77-07FCC8F95C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F874D4-C114-4376-38C5-BDF284C3788D}"/>
              </a:ext>
            </a:extLst>
          </p:cNvPr>
          <p:cNvSpPr>
            <a:spLocks noGrp="1"/>
          </p:cNvSpPr>
          <p:nvPr>
            <p:ph type="ctrTitle"/>
          </p:nvPr>
        </p:nvSpPr>
        <p:spPr>
          <a:xfrm>
            <a:off x="1499616" y="1344168"/>
            <a:ext cx="9198864" cy="3291840"/>
          </a:xfrm>
        </p:spPr>
        <p:txBody>
          <a:bodyPr>
            <a:normAutofit fontScale="90000"/>
          </a:bodyPr>
          <a:lstStyle/>
          <a:p>
            <a:r>
              <a:rPr lang="en-US" dirty="0"/>
              <a:t>“</a:t>
            </a:r>
            <a:r>
              <a:rPr lang="en-GB" sz="3600" i="1" dirty="0"/>
              <a:t>Over the course of this Parliament Scotland's public services will make </a:t>
            </a:r>
            <a:r>
              <a:rPr lang="en-GB" sz="3600" b="1" i="1" dirty="0"/>
              <a:t>a decisive shift towards prevention</a:t>
            </a:r>
            <a:r>
              <a:rPr lang="en-GB" sz="3600" i="1" dirty="0"/>
              <a:t> and take a holistic approach to addressing inequalities. This focus is essential to address the current squeeze on the Scottish budget, tackle persistent inequalities and ensure the sustainability of our public services in the longer term.</a:t>
            </a:r>
            <a:endParaRPr lang="en-US" i="1" dirty="0"/>
          </a:p>
        </p:txBody>
      </p:sp>
      <p:sp>
        <p:nvSpPr>
          <p:cNvPr id="3" name="Subtitle 2">
            <a:extLst>
              <a:ext uri="{FF2B5EF4-FFF2-40B4-BE49-F238E27FC236}">
                <a16:creationId xmlns:a16="http://schemas.microsoft.com/office/drawing/2014/main" id="{B8ACB134-3AD6-19E9-989D-1314A6F7A5A9}"/>
              </a:ext>
            </a:extLst>
          </p:cNvPr>
          <p:cNvSpPr>
            <a:spLocks noGrp="1"/>
          </p:cNvSpPr>
          <p:nvPr>
            <p:ph type="subTitle" idx="1"/>
          </p:nvPr>
        </p:nvSpPr>
        <p:spPr>
          <a:xfrm>
            <a:off x="1655064" y="5349240"/>
            <a:ext cx="9043416" cy="466344"/>
          </a:xfrm>
        </p:spPr>
        <p:txBody>
          <a:bodyPr/>
          <a:lstStyle/>
          <a:p>
            <a:r>
              <a:rPr lang="en-US" dirty="0"/>
              <a:t>– Scottish Government, 2011</a:t>
            </a:r>
          </a:p>
        </p:txBody>
      </p:sp>
    </p:spTree>
    <p:extLst>
      <p:ext uri="{BB962C8B-B14F-4D97-AF65-F5344CB8AC3E}">
        <p14:creationId xmlns:p14="http://schemas.microsoft.com/office/powerpoint/2010/main" val="894049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3359D-D1A5-0B46-95C6-7B67835439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0973E8-5362-FA1F-F0BE-05350BC1F6A4}"/>
              </a:ext>
            </a:extLst>
          </p:cNvPr>
          <p:cNvSpPr>
            <a:spLocks noGrp="1"/>
          </p:cNvSpPr>
          <p:nvPr>
            <p:ph type="ctrTitle"/>
          </p:nvPr>
        </p:nvSpPr>
        <p:spPr>
          <a:xfrm>
            <a:off x="1499616" y="2452116"/>
            <a:ext cx="9198864" cy="1953768"/>
          </a:xfrm>
        </p:spPr>
        <p:txBody>
          <a:bodyPr/>
          <a:lstStyle/>
          <a:p>
            <a:r>
              <a:rPr lang="en-US" dirty="0"/>
              <a:t>“</a:t>
            </a:r>
            <a:r>
              <a:rPr lang="en-GB" i="1" dirty="0"/>
              <a:t>The most important way of spending to save is to invest in prevention</a:t>
            </a:r>
            <a:r>
              <a:rPr lang="en-US" dirty="0"/>
              <a:t>.”</a:t>
            </a:r>
          </a:p>
        </p:txBody>
      </p:sp>
      <p:sp>
        <p:nvSpPr>
          <p:cNvPr id="3" name="Subtitle 2">
            <a:extLst>
              <a:ext uri="{FF2B5EF4-FFF2-40B4-BE49-F238E27FC236}">
                <a16:creationId xmlns:a16="http://schemas.microsoft.com/office/drawing/2014/main" id="{95283B33-8338-C8F5-8883-766BD5A3D4BD}"/>
              </a:ext>
            </a:extLst>
          </p:cNvPr>
          <p:cNvSpPr>
            <a:spLocks noGrp="1"/>
          </p:cNvSpPr>
          <p:nvPr>
            <p:ph type="subTitle" idx="1"/>
          </p:nvPr>
        </p:nvSpPr>
        <p:spPr>
          <a:xfrm>
            <a:off x="1648968" y="4172712"/>
            <a:ext cx="9043416" cy="466344"/>
          </a:xfrm>
        </p:spPr>
        <p:txBody>
          <a:bodyPr/>
          <a:lstStyle/>
          <a:p>
            <a:r>
              <a:rPr lang="en-US" dirty="0"/>
              <a:t>– Health Secretary Jeremy Hunt, 2018</a:t>
            </a:r>
          </a:p>
        </p:txBody>
      </p:sp>
    </p:spTree>
    <p:extLst>
      <p:ext uri="{BB962C8B-B14F-4D97-AF65-F5344CB8AC3E}">
        <p14:creationId xmlns:p14="http://schemas.microsoft.com/office/powerpoint/2010/main" val="15278822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E5D07-1C04-07DD-040A-1ABD0825FC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FFE917-C02C-60B6-0363-7D90C2DFA850}"/>
              </a:ext>
            </a:extLst>
          </p:cNvPr>
          <p:cNvSpPr>
            <a:spLocks noGrp="1"/>
          </p:cNvSpPr>
          <p:nvPr>
            <p:ph type="ctrTitle"/>
          </p:nvPr>
        </p:nvSpPr>
        <p:spPr>
          <a:xfrm>
            <a:off x="1493520" y="2132076"/>
            <a:ext cx="9198864" cy="2593848"/>
          </a:xfrm>
        </p:spPr>
        <p:txBody>
          <a:bodyPr/>
          <a:lstStyle/>
          <a:p>
            <a:r>
              <a:rPr lang="en-US" i="1" dirty="0"/>
              <a:t>“</a:t>
            </a:r>
            <a:r>
              <a:rPr lang="en-GB" i="1" dirty="0"/>
              <a:t>We must change the NHS so that it becomes not just a sickness service, but able </a:t>
            </a:r>
            <a:r>
              <a:rPr lang="en-GB" b="1" i="1" dirty="0"/>
              <a:t>to prevent ill health in the first place</a:t>
            </a:r>
            <a:r>
              <a:rPr lang="en-GB" dirty="0"/>
              <a:t>.”</a:t>
            </a:r>
            <a:endParaRPr lang="en-US" dirty="0"/>
          </a:p>
        </p:txBody>
      </p:sp>
      <p:sp>
        <p:nvSpPr>
          <p:cNvPr id="3" name="Subtitle 2">
            <a:extLst>
              <a:ext uri="{FF2B5EF4-FFF2-40B4-BE49-F238E27FC236}">
                <a16:creationId xmlns:a16="http://schemas.microsoft.com/office/drawing/2014/main" id="{4D0C31A3-BE7A-7D50-0066-C0844D628200}"/>
              </a:ext>
            </a:extLst>
          </p:cNvPr>
          <p:cNvSpPr>
            <a:spLocks noGrp="1"/>
          </p:cNvSpPr>
          <p:nvPr>
            <p:ph type="subTitle" idx="1"/>
          </p:nvPr>
        </p:nvSpPr>
        <p:spPr>
          <a:xfrm>
            <a:off x="1648968" y="4725924"/>
            <a:ext cx="9043416" cy="466344"/>
          </a:xfrm>
        </p:spPr>
        <p:txBody>
          <a:bodyPr/>
          <a:lstStyle/>
          <a:p>
            <a:r>
              <a:rPr lang="en-US" dirty="0"/>
              <a:t>– </a:t>
            </a:r>
            <a:r>
              <a:rPr lang="en-US" dirty="0" err="1"/>
              <a:t>Labour</a:t>
            </a:r>
            <a:r>
              <a:rPr lang="en-US" dirty="0"/>
              <a:t> Party manifesto, 2024</a:t>
            </a:r>
          </a:p>
        </p:txBody>
      </p:sp>
    </p:spTree>
    <p:extLst>
      <p:ext uri="{BB962C8B-B14F-4D97-AF65-F5344CB8AC3E}">
        <p14:creationId xmlns:p14="http://schemas.microsoft.com/office/powerpoint/2010/main" val="2109825823"/>
      </p:ext>
    </p:extLst>
  </p:cSld>
  <p:clrMapOvr>
    <a:masterClrMapping/>
  </p:clrMapOvr>
</p:sld>
</file>

<file path=ppt/theme/theme1.xml><?xml version="1.0" encoding="utf-8"?>
<a:theme xmlns:a="http://schemas.openxmlformats.org/drawingml/2006/main" name="Helena">
  <a:themeElements>
    <a:clrScheme name="Helen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lena_win32_DN_V3" id="{9F427321-9060-43C1-8B15-4D38A9FA231C}" vid="{F91C65FD-DCCD-4832-9662-5F5E106155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7815C017-F059-461C-B5CA-F74FA8291930}">
  <ds:schemaRefs>
    <ds:schemaRef ds:uri="http://schemas.microsoft.com/sharepoint/v3/contenttype/forms"/>
  </ds:schemaRefs>
</ds:datastoreItem>
</file>

<file path=customXml/itemProps2.xml><?xml version="1.0" encoding="utf-8"?>
<ds:datastoreItem xmlns:ds="http://schemas.openxmlformats.org/officeDocument/2006/customXml" ds:itemID="{AF7CFCFE-9E11-486F-94A1-AD5EF62DEC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EA2E174-8201-44C8-8E86-D532E6482AAF}">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{EB2CE361-7A21-4403-B0BA-63C283EB011F}9db5ba7a-f6a8-423e-8130-f3099013613b-TF6f351658-02aa-4255-a406-604a46294ca9_win32</Template>
  <TotalTime>1386</TotalTime>
  <Words>3284</Words>
  <Application>Microsoft Office PowerPoint</Application>
  <PresentationFormat>Widescreen</PresentationFormat>
  <Paragraphs>291</Paragraphs>
  <Slides>59</Slides>
  <Notes>58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59</vt:i4>
      </vt:variant>
    </vt:vector>
  </HeadingPairs>
  <TitlesOfParts>
    <vt:vector size="63" baseType="lpstr">
      <vt:lpstr>Aptos</vt:lpstr>
      <vt:lpstr>Arial</vt:lpstr>
      <vt:lpstr>Neue Haas Grotesk Text Pro</vt:lpstr>
      <vt:lpstr>Helena</vt:lpstr>
      <vt:lpstr>Downstream Drift: How ‘health’ hinders preventive policy</vt:lpstr>
      <vt:lpstr>Today</vt:lpstr>
      <vt:lpstr>Me, myself and I</vt:lpstr>
      <vt:lpstr>My research</vt:lpstr>
      <vt:lpstr>What’s the problem with prevention?</vt:lpstr>
      <vt:lpstr>“The whole nature of this is that the health service has really got to change in its next 60 years from being the curative service—where it’s done so much good—to being also a preventative service.”</vt:lpstr>
      <vt:lpstr>“Over the course of this Parliament Scotland's public services will make a decisive shift towards prevention and take a holistic approach to addressing inequalities. This focus is essential to address the current squeeze on the Scottish budget, tackle persistent inequalities and ensure the sustainability of our public services in the longer term.</vt:lpstr>
      <vt:lpstr>“The most important way of spending to save is to invest in prevention.”</vt:lpstr>
      <vt:lpstr>“We must change the NHS so that it becomes not just a sickness service, but able to prevent ill health in the first place.”</vt:lpstr>
      <vt:lpstr>“Realising our aim requires a whole system response in which prevention is embedded across all parts of government and all sectors”</vt:lpstr>
      <vt:lpstr>“Putting prevention first”</vt:lpstr>
      <vt:lpstr>“Being for prevention is like being against sin.”</vt:lpstr>
      <vt:lpstr>So why is prevention so hard?</vt:lpstr>
      <vt:lpstr>What is ‘Downstream Drift’?</vt:lpstr>
      <vt:lpstr>“Very frequently the ‘world images’ that have been created by ‘ideas’ have, like switchmen, determined the tracks along which action has been pushed by the dynamic of interest”</vt:lpstr>
      <vt:lpstr>The two competing models of ‘health’</vt:lpstr>
      <vt:lpstr>PowerPoint Presentation</vt:lpstr>
      <vt:lpstr>‘Lifestyle Drift’</vt:lpstr>
      <vt:lpstr>The six mechanisms of ‘downstream drift’</vt:lpstr>
      <vt:lpstr>My findings</vt:lpstr>
      <vt:lpstr>The six mechanisms of downstream drift</vt:lpstr>
      <vt:lpstr>“Health’s business to fix”: the misattribution of preventive policy</vt:lpstr>
      <vt:lpstr>“Health inequalities is an interesting one because I think, almost by calling it health inequalities, it’s health’s business to fix […] you know, the response to the climate emergency isn’t just the environment portfolio’s responsibility, we’ve all got a job to do here, and I think one of the things about health inequalities particularly is I think it does end up going ‘oh that’s a health thing, health need to deal with that’.”</vt:lpstr>
      <vt:lpstr>“All members of the Task Force were clear that the focus of all our efforts should be  on tackling inequalities. Moreover, they reflected that by targeting health inequalities we may have inadvertently allowed different parts of the public sector to think that this focus did not apply to their organisation, and that responsibility to resolve the problems arising from inequalities lies only with the National Health Service (NHS).”</vt:lpstr>
      <vt:lpstr>“This programme is about mental health, our sphere of influence is about mental health, interventions need to have mental health focus, we just need to be clear about what we can do, in practical terms.”</vt:lpstr>
      <vt:lpstr>“Health’s business to fix”: the misattribution of preventive policy</vt:lpstr>
      <vt:lpstr>“A battle, all the time”:  fighting 'fortress health'</vt:lpstr>
      <vt:lpstr>“I don’t like coming in and saying this is about getting health in all policies, because I think that doesn’t land well with policy teams outwith DG Health. Because there’s this, people talk about fortress health, and the health budget has been protected at all costs really for the last 10-15 years […] I guess it’s that, just from an interpersonal effectiveness kind of respect, I don’t think that us going out and saying, ‘what can you do for health?’ is the way to engage people.”</vt:lpstr>
      <vt:lpstr>“A battle, all the time”:  fighting 'fortress health'</vt:lpstr>
      <vt:lpstr>"Which two nurses do you sack?“: Prevention versus the NHS</vt:lpstr>
      <vt:lpstr>“Let’s just be really clear, the reason why we’re not investing £1bn in health inequalities is not because we’ve made some stupid choice, it’s because the biggest workforce in Scotland have decided that what they want to value in a way that’s politically unavoidable is putting every last penny we’ve got into increasing their pay [...] that effectively creates a further pressure where people then say, well you should be spending a lot more money on tackling health inequalities”. [SCOP07H]</vt:lpstr>
      <vt:lpstr>"Which two nurses do you sack?“: Prevention versus the NHS</vt:lpstr>
      <vt:lpstr>PowerPoint Presentation</vt:lpstr>
      <vt:lpstr>"Promoting active, healthy lifestyles": agency as the cause of individual illness </vt:lpstr>
      <vt:lpstr>"The thing you go to the doctor with": pathology as the cause of individual illness</vt:lpstr>
      <vt:lpstr>“The other thing on that of course is that it’s a fairly downstream indicator, and it’s generational… what we do in terms of improving our population health? I mean I suppose there are things we can do to reduce the number of people dying from cancer, but it’s very much at the tail end of that journey, isn’t it? It’s about identifying cancer quickly and then getting people into the system, get the treatment they want quicker.”</vt:lpstr>
      <vt:lpstr>"The thing you go to the doctor with": pathology as the cause of individual illness</vt:lpstr>
      <vt:lpstr>“Health is being redistributed pharmacologically by statins, antihypertensives, and nicotine replacement therapy. This is creating the paradoxical situation of a medical rather than a social model of public health, and a key role for pharmaceutical companies in a new definition of prevention based on drugs.</vt:lpstr>
      <vt:lpstr>"That’s not health, that’s just a number that you have": health's association with ‘evidence-based medicine’</vt:lpstr>
      <vt:lpstr>“It doesn’t matter if it decreases your serotonin but increases your mental health issues. I would say sometimes with health folk they go to a health outcome and I’m like ‘that’s not health, that’s just a number that you have’.”</vt:lpstr>
      <vt:lpstr>"That’s not health, that’s just a number that you have": health's association with ‘evidence-based medicine’</vt:lpstr>
      <vt:lpstr>“When you’re talking about health […] we basically had an internal conversation about diet and health and would reducing meat intake be beneficial for health? Because people were saying it would, people were saying it wouldn’t and we were just like, this is too much, we need a baseline of information. So some [external] research was commissioned […] Because without, people would be ‘actually no, wait a minute, we need to have X, Y, Z research to actually prove that that’s the case’.”</vt:lpstr>
      <vt:lpstr>"That’s not health, that’s just a number that you have": health's association with ‘evidence-based medicine’</vt:lpstr>
      <vt:lpstr>“[Being arms-length] is so important, I think, in terms of our integrity and the trust that the public and other partners have in us, so we can’t be accused ‐ although we are being accused in the MUP evaluation ‐ but there’s fidelity there to the evidence and public health expertise view of what that evidence tells us.”</vt:lpstr>
      <vt:lpstr>The six mechanisms of downstream drift</vt:lpstr>
      <vt:lpstr>4. Discussion</vt:lpstr>
      <vt:lpstr>What can be done about ‘Downstream Drift’?</vt:lpstr>
      <vt:lpstr>The two competing models of ‘health’</vt:lpstr>
      <vt:lpstr>Why ‘Wellbeing’?</vt:lpstr>
      <vt:lpstr>“Maybe it’s also my interpretation of wellbeing, I then would really start to factor in the wider determinants of health […] I think that then wholly encompasses all of the work we do.”</vt:lpstr>
      <vt:lpstr>“Not just health in particular, but also how trade impacts the everyday life of people, so looking at their jobs, equality in general, their environment, so that all falls under the wellbeing principle.”</vt:lpstr>
      <vt:lpstr>Why ‘Wellbeing’?</vt:lpstr>
      <vt:lpstr>“’Wellbeing’ is a lot broader isn’t it? So you’re trying to capture a lot more aspects there. Whereas I think in a way you open the floodgates if you put ‘health’, then someone could say well why didn’t you put ‘climate’ or, you know what I mean.” </vt:lpstr>
      <vt:lpstr>Why ‘Wellbeing’?</vt:lpstr>
      <vt:lpstr>Or perhaps ‘Healthcare’?</vt:lpstr>
      <vt:lpstr>What can we do about ‘Downstream Drift’?</vt:lpstr>
      <vt:lpstr>6. Discussion</vt:lpstr>
      <vt:lpstr>Thanks very much! </vt:lpstr>
      <vt:lpstr>Thanks very much!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Alistair Brown</dc:creator>
  <cp:lastModifiedBy>Alistair Brown</cp:lastModifiedBy>
  <cp:revision>1</cp:revision>
  <dcterms:created xsi:type="dcterms:W3CDTF">2026-08-19T10:42:54Z</dcterms:created>
  <dcterms:modified xsi:type="dcterms:W3CDTF">2026-09-10T16:13:59Z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